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2" r:id="rId3"/>
    <p:sldId id="258" r:id="rId4"/>
    <p:sldId id="256" r:id="rId5"/>
    <p:sldId id="259" r:id="rId6"/>
    <p:sldId id="260" r:id="rId7"/>
    <p:sldId id="264" r:id="rId8"/>
    <p:sldId id="261" r:id="rId9"/>
    <p:sldId id="267" r:id="rId10"/>
    <p:sldId id="263" r:id="rId11"/>
    <p:sldId id="265" r:id="rId12"/>
    <p:sldId id="266" r:id="rId13"/>
    <p:sldId id="268" r:id="rId14"/>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75" d="100"/>
          <a:sy n="75" d="100"/>
        </p:scale>
        <p:origin x="-1788" y="10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BCEA8234-A8E8-4CE5-A43C-5BD7F86DA921}" type="datetimeFigureOut">
              <a:rPr lang="es-MX" smtClean="0"/>
              <a:t>09/06/2013</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671B7D6-EA07-4511-ADF0-DBB90147FC9B}" type="slidenum">
              <a:rPr lang="es-MX" smtClean="0"/>
              <a:t>‹Nº›</a:t>
            </a:fld>
            <a:endParaRPr lang="es-MX"/>
          </a:p>
        </p:txBody>
      </p:sp>
    </p:spTree>
    <p:extLst>
      <p:ext uri="{BB962C8B-B14F-4D97-AF65-F5344CB8AC3E}">
        <p14:creationId xmlns:p14="http://schemas.microsoft.com/office/powerpoint/2010/main" val="9473091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CEA8234-A8E8-4CE5-A43C-5BD7F86DA921}" type="datetimeFigureOut">
              <a:rPr lang="es-MX" smtClean="0"/>
              <a:t>09/06/2013</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671B7D6-EA07-4511-ADF0-DBB90147FC9B}" type="slidenum">
              <a:rPr lang="es-MX" smtClean="0"/>
              <a:t>‹Nº›</a:t>
            </a:fld>
            <a:endParaRPr lang="es-MX"/>
          </a:p>
        </p:txBody>
      </p:sp>
    </p:spTree>
    <p:extLst>
      <p:ext uri="{BB962C8B-B14F-4D97-AF65-F5344CB8AC3E}">
        <p14:creationId xmlns:p14="http://schemas.microsoft.com/office/powerpoint/2010/main" val="24767165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CEA8234-A8E8-4CE5-A43C-5BD7F86DA921}" type="datetimeFigureOut">
              <a:rPr lang="es-MX" smtClean="0"/>
              <a:t>09/06/2013</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671B7D6-EA07-4511-ADF0-DBB90147FC9B}" type="slidenum">
              <a:rPr lang="es-MX" smtClean="0"/>
              <a:t>‹Nº›</a:t>
            </a:fld>
            <a:endParaRPr lang="es-MX"/>
          </a:p>
        </p:txBody>
      </p:sp>
    </p:spTree>
    <p:extLst>
      <p:ext uri="{BB962C8B-B14F-4D97-AF65-F5344CB8AC3E}">
        <p14:creationId xmlns:p14="http://schemas.microsoft.com/office/powerpoint/2010/main" val="18840516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BCEA8234-A8E8-4CE5-A43C-5BD7F86DA921}" type="datetimeFigureOut">
              <a:rPr lang="es-MX" smtClean="0"/>
              <a:t>09/06/2013</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671B7D6-EA07-4511-ADF0-DBB90147FC9B}" type="slidenum">
              <a:rPr lang="es-MX" smtClean="0"/>
              <a:t>‹Nº›</a:t>
            </a:fld>
            <a:endParaRPr lang="es-MX"/>
          </a:p>
        </p:txBody>
      </p:sp>
    </p:spTree>
    <p:extLst>
      <p:ext uri="{BB962C8B-B14F-4D97-AF65-F5344CB8AC3E}">
        <p14:creationId xmlns:p14="http://schemas.microsoft.com/office/powerpoint/2010/main" val="6662337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BCEA8234-A8E8-4CE5-A43C-5BD7F86DA921}" type="datetimeFigureOut">
              <a:rPr lang="es-MX" smtClean="0"/>
              <a:t>09/06/2013</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671B7D6-EA07-4511-ADF0-DBB90147FC9B}" type="slidenum">
              <a:rPr lang="es-MX" smtClean="0"/>
              <a:t>‹Nº›</a:t>
            </a:fld>
            <a:endParaRPr lang="es-MX"/>
          </a:p>
        </p:txBody>
      </p:sp>
    </p:spTree>
    <p:extLst>
      <p:ext uri="{BB962C8B-B14F-4D97-AF65-F5344CB8AC3E}">
        <p14:creationId xmlns:p14="http://schemas.microsoft.com/office/powerpoint/2010/main" val="2401295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BCEA8234-A8E8-4CE5-A43C-5BD7F86DA921}" type="datetimeFigureOut">
              <a:rPr lang="es-MX" smtClean="0"/>
              <a:t>09/06/2013</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2671B7D6-EA07-4511-ADF0-DBB90147FC9B}" type="slidenum">
              <a:rPr lang="es-MX" smtClean="0"/>
              <a:t>‹Nº›</a:t>
            </a:fld>
            <a:endParaRPr lang="es-MX"/>
          </a:p>
        </p:txBody>
      </p:sp>
    </p:spTree>
    <p:extLst>
      <p:ext uri="{BB962C8B-B14F-4D97-AF65-F5344CB8AC3E}">
        <p14:creationId xmlns:p14="http://schemas.microsoft.com/office/powerpoint/2010/main" val="22912872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BCEA8234-A8E8-4CE5-A43C-5BD7F86DA921}" type="datetimeFigureOut">
              <a:rPr lang="es-MX" smtClean="0"/>
              <a:t>09/06/2013</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2671B7D6-EA07-4511-ADF0-DBB90147FC9B}" type="slidenum">
              <a:rPr lang="es-MX" smtClean="0"/>
              <a:t>‹Nº›</a:t>
            </a:fld>
            <a:endParaRPr lang="es-MX"/>
          </a:p>
        </p:txBody>
      </p:sp>
    </p:spTree>
    <p:extLst>
      <p:ext uri="{BB962C8B-B14F-4D97-AF65-F5344CB8AC3E}">
        <p14:creationId xmlns:p14="http://schemas.microsoft.com/office/powerpoint/2010/main" val="38163346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BCEA8234-A8E8-4CE5-A43C-5BD7F86DA921}" type="datetimeFigureOut">
              <a:rPr lang="es-MX" smtClean="0"/>
              <a:t>09/06/2013</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2671B7D6-EA07-4511-ADF0-DBB90147FC9B}" type="slidenum">
              <a:rPr lang="es-MX" smtClean="0"/>
              <a:t>‹Nº›</a:t>
            </a:fld>
            <a:endParaRPr lang="es-MX"/>
          </a:p>
        </p:txBody>
      </p:sp>
    </p:spTree>
    <p:extLst>
      <p:ext uri="{BB962C8B-B14F-4D97-AF65-F5344CB8AC3E}">
        <p14:creationId xmlns:p14="http://schemas.microsoft.com/office/powerpoint/2010/main" val="29070441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CEA8234-A8E8-4CE5-A43C-5BD7F86DA921}" type="datetimeFigureOut">
              <a:rPr lang="es-MX" smtClean="0"/>
              <a:t>09/06/2013</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2671B7D6-EA07-4511-ADF0-DBB90147FC9B}" type="slidenum">
              <a:rPr lang="es-MX" smtClean="0"/>
              <a:t>‹Nº›</a:t>
            </a:fld>
            <a:endParaRPr lang="es-MX"/>
          </a:p>
        </p:txBody>
      </p:sp>
    </p:spTree>
    <p:extLst>
      <p:ext uri="{BB962C8B-B14F-4D97-AF65-F5344CB8AC3E}">
        <p14:creationId xmlns:p14="http://schemas.microsoft.com/office/powerpoint/2010/main" val="16933959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CEA8234-A8E8-4CE5-A43C-5BD7F86DA921}" type="datetimeFigureOut">
              <a:rPr lang="es-MX" smtClean="0"/>
              <a:t>09/06/2013</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2671B7D6-EA07-4511-ADF0-DBB90147FC9B}" type="slidenum">
              <a:rPr lang="es-MX" smtClean="0"/>
              <a:t>‹Nº›</a:t>
            </a:fld>
            <a:endParaRPr lang="es-MX"/>
          </a:p>
        </p:txBody>
      </p:sp>
    </p:spTree>
    <p:extLst>
      <p:ext uri="{BB962C8B-B14F-4D97-AF65-F5344CB8AC3E}">
        <p14:creationId xmlns:p14="http://schemas.microsoft.com/office/powerpoint/2010/main" val="34234347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BCEA8234-A8E8-4CE5-A43C-5BD7F86DA921}" type="datetimeFigureOut">
              <a:rPr lang="es-MX" smtClean="0"/>
              <a:t>09/06/2013</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2671B7D6-EA07-4511-ADF0-DBB90147FC9B}" type="slidenum">
              <a:rPr lang="es-MX" smtClean="0"/>
              <a:t>‹Nº›</a:t>
            </a:fld>
            <a:endParaRPr lang="es-MX"/>
          </a:p>
        </p:txBody>
      </p:sp>
    </p:spTree>
    <p:extLst>
      <p:ext uri="{BB962C8B-B14F-4D97-AF65-F5344CB8AC3E}">
        <p14:creationId xmlns:p14="http://schemas.microsoft.com/office/powerpoint/2010/main" val="32134038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EA8234-A8E8-4CE5-A43C-5BD7F86DA921}" type="datetimeFigureOut">
              <a:rPr lang="es-MX" smtClean="0"/>
              <a:t>09/06/2013</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71B7D6-EA07-4511-ADF0-DBB90147FC9B}" type="slidenum">
              <a:rPr lang="es-MX" smtClean="0"/>
              <a:t>‹Nº›</a:t>
            </a:fld>
            <a:endParaRPr lang="es-MX"/>
          </a:p>
        </p:txBody>
      </p:sp>
    </p:spTree>
    <p:extLst>
      <p:ext uri="{BB962C8B-B14F-4D97-AF65-F5344CB8AC3E}">
        <p14:creationId xmlns:p14="http://schemas.microsoft.com/office/powerpoint/2010/main" val="5947599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hyperlink" Target="http://telehistorygeo.blogspot.mx/" TargetMode="External"/><Relationship Id="rId7" Type="http://schemas.openxmlformats.org/officeDocument/2006/relationships/hyperlink" Target="http://www.google.com.mx/url?sa=i&amp;rct=j&amp;q=&amp;esrc=s&amp;frm=1&amp;source=images&amp;cd=&amp;cad=rja&amp;docid=P9eD-11j-LsY9M&amp;tbnid=ldy1SNVRthZC0M:&amp;ved=0CAUQjRw&amp;url=http://etsie.ugr.es/tablon/secretaria/461-la-etsie-pone-a-disposicion-del-profesorado-y-alumnado-una-plataforma-de-docencia-basada-en-moodle&amp;ei=ewq0UfqgBcTgyQHE0YHIBw&amp;bvm=bv.47534661,d.aWc&amp;psig=AFQjCNFm3D8Mq5PzVc7SIqYZjxauoyLeJQ&amp;ust=1370840048055749" TargetMode="External"/><Relationship Id="rId2" Type="http://schemas.openxmlformats.org/officeDocument/2006/relationships/hyperlink" Target="http://www.blogger.com/home" TargetMode="External"/><Relationship Id="rId1" Type="http://schemas.openxmlformats.org/officeDocument/2006/relationships/slideLayout" Target="../slideLayouts/slideLayout7.xml"/><Relationship Id="rId6" Type="http://schemas.openxmlformats.org/officeDocument/2006/relationships/image" Target="../media/image16.jpeg"/><Relationship Id="rId5" Type="http://schemas.openxmlformats.org/officeDocument/2006/relationships/hyperlink" Target="https://www.facebook.com/" TargetMode="External"/><Relationship Id="rId10" Type="http://schemas.openxmlformats.org/officeDocument/2006/relationships/image" Target="../media/image18.jpeg"/><Relationship Id="rId4" Type="http://schemas.openxmlformats.org/officeDocument/2006/relationships/hyperlink" Target="https://www.facebook.com/josehiginio.enriquezcastellon" TargetMode="External"/><Relationship Id="rId9" Type="http://schemas.openxmlformats.org/officeDocument/2006/relationships/hyperlink" Target="http://www.google.com.mx/url?sa=i&amp;rct=j&amp;q=&amp;esrc=s&amp;frm=1&amp;source=images&amp;cd=&amp;cad=rja&amp;docid=fbnocl0oQ4WKZM&amp;tbnid=g0vfvPMtBiuo8M:&amp;ved=0CAUQjRw&amp;url=http://processandprojectsolutions.com/training/grow-your-own/&amp;ei=pQu0UZbwJqzPywHIz4D4CA&amp;bvm=bv.47534661,d.aWc&amp;psig=AFQjCNEIXP6HzAZae12OYsLO0XFQ2fp7qw&amp;ust=1370840341224526"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hyperlink" Target="https://www.youtube.com/"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didacticacongancho.wordpress.com/2009/04/29/edcucacion-ambiental/"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hyperlink" Target="http://youtu.be/TaNOcZ-Z7sY" TargetMode="External"/><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youtu.be/TaNOcZ-Z7sY" TargetMode="External"/><Relationship Id="rId7" Type="http://schemas.openxmlformats.org/officeDocument/2006/relationships/image" Target="../media/image12.jpeg"/><Relationship Id="rId2" Type="http://schemas.openxmlformats.org/officeDocument/2006/relationships/image" Target="../media/image10.jpeg"/><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hyperlink" Target="http://youtu.be/L-SAy2FA6bw" TargetMode="External"/><Relationship Id="rId4" Type="http://schemas.openxmlformats.org/officeDocument/2006/relationships/hyperlink" Target="http://youtu.be/8onRX_X7pkE"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youtu.be/mY--D25Lmb8" TargetMode="External"/><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hyperlink" Target="http://www.google.com.mx/url?sa=i&amp;rct=j&amp;q=&amp;esrc=s&amp;frm=1&amp;source=images&amp;cd=&amp;cad=rja&amp;docid=LjSHwrHAA68amM&amp;tbnid=7dgSYFfipYYM3M:&amp;ved=0CAUQjRw&amp;url=http://www.ineemi.com/una-nina-rubia-1961/&amp;ei=Ixm0UY6fN8iVyQH8r4GYAw&amp;bvm=bv.47534661,d.aWc&amp;psig=AFQjCNFzXEAuQgk42ZBc6YldzdovBoOZyA&amp;ust=1370843806042819" TargetMode="Externa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92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a:scene3d>
              <a:camera prst="orthographicFront"/>
              <a:lightRig rig="threePt" dir="t"/>
            </a:scene3d>
            <a:sp3d extrusionH="57150">
              <a:bevelT w="38100" h="38100" prst="convex"/>
            </a:sp3d>
          </a:bodyPr>
          <a:lstStyle/>
          <a:p>
            <a:r>
              <a:rPr lang="es-MX"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Diplomado IAVA. Grupo 63 novena </a:t>
            </a:r>
            <a:r>
              <a:rPr lang="es-MX"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generación</a:t>
            </a:r>
            <a:r>
              <a:rPr lang="es-MX"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r>
            <a:br>
              <a:rPr lang="es-MX"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r>
              <a:rPr lang="es-MX" sz="2800" b="1" i="1" dirty="0" smtClean="0">
                <a:solidFill>
                  <a:srgbClr val="002060"/>
                </a:solidFill>
                <a:effectLst>
                  <a:glow rad="63500">
                    <a:schemeClr val="accent3">
                      <a:satMod val="175000"/>
                      <a:alpha val="40000"/>
                    </a:schemeClr>
                  </a:glow>
                </a:effectLst>
              </a:rPr>
              <a:t>PROYECTO PEDAGÓGICO soportado en las TIC</a:t>
            </a:r>
            <a:endParaRPr lang="es-MX" sz="2800" b="1" i="1" dirty="0">
              <a:solidFill>
                <a:srgbClr val="002060"/>
              </a:solidFill>
              <a:effectLst>
                <a:glow rad="63500">
                  <a:schemeClr val="accent3">
                    <a:satMod val="175000"/>
                    <a:alpha val="40000"/>
                  </a:schemeClr>
                </a:glow>
              </a:effectLst>
            </a:endParaRPr>
          </a:p>
        </p:txBody>
      </p:sp>
      <p:sp>
        <p:nvSpPr>
          <p:cNvPr id="4" name="3 CuadroTexto"/>
          <p:cNvSpPr txBox="1"/>
          <p:nvPr/>
        </p:nvSpPr>
        <p:spPr>
          <a:xfrm>
            <a:off x="35307" y="1556792"/>
            <a:ext cx="8857361" cy="1015663"/>
          </a:xfrm>
          <a:prstGeom prst="rect">
            <a:avLst/>
          </a:prstGeom>
          <a:noFill/>
        </p:spPr>
        <p:txBody>
          <a:bodyPr wrap="none" rtlCol="0">
            <a:spAutoFit/>
          </a:bodyPr>
          <a:lstStyle/>
          <a:p>
            <a:pPr algn="ctr"/>
            <a:r>
              <a:rPr lang="es-MX"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“CIENCIA, TECNOLOGÍA Y EDUCACIÓN AMBIENTAL PARA </a:t>
            </a:r>
            <a:r>
              <a:rPr lang="es-MX"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NUESTRA </a:t>
            </a:r>
            <a:r>
              <a:rPr lang="es-MX"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COMUNIDAD” </a:t>
            </a:r>
            <a:endParaRPr lang="es-MX"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algn="ctr"/>
            <a:endParaRPr lang="es-MX"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algn="ctr"/>
            <a:r>
              <a:rPr lang="es-MX"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Coordinado por el docente José Higinio Enríquez Castellón. </a:t>
            </a:r>
          </a:p>
        </p:txBody>
      </p:sp>
      <p:sp>
        <p:nvSpPr>
          <p:cNvPr id="5" name="4 Rectángulo"/>
          <p:cNvSpPr/>
          <p:nvPr/>
        </p:nvSpPr>
        <p:spPr>
          <a:xfrm>
            <a:off x="179512" y="2757121"/>
            <a:ext cx="8568952" cy="830997"/>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extrusionH="57150" contourW="6350" prstMaterial="metal">
              <a:bevelT w="127000" h="31750" prst="relaxedInset"/>
              <a:contourClr>
                <a:schemeClr val="accent1">
                  <a:shade val="75000"/>
                </a:schemeClr>
              </a:contourClr>
            </a:sp3d>
          </a:bodyPr>
          <a:lstStyle/>
          <a:p>
            <a:pPr algn="ctr"/>
            <a:r>
              <a:rPr lang="es-ES" sz="2400" b="1" cap="all" dirty="0" smtClean="0">
                <a:ln w="0"/>
                <a:solidFill>
                  <a:srgbClr val="002060"/>
                </a:solidFill>
                <a:effectLst>
                  <a:reflection blurRad="12700" stA="50000" endPos="50000" dist="5000" dir="5400000" sy="-100000" rotWithShape="0"/>
                </a:effectLst>
              </a:rPr>
              <a:t>Contexto laboral</a:t>
            </a:r>
          </a:p>
          <a:p>
            <a:pPr algn="ctr"/>
            <a:r>
              <a:rPr lang="es-ES" sz="2400" b="1" cap="all" dirty="0" smtClean="0">
                <a:ln w="0"/>
                <a:solidFill>
                  <a:srgbClr val="002060"/>
                </a:solidFill>
                <a:effectLst>
                  <a:reflection blurRad="12700" stA="50000" endPos="50000" dist="5000" dir="5400000" sy="-100000" rotWithShape="0"/>
                </a:effectLst>
              </a:rPr>
              <a:t>Escuela Telesecundaria “Sor Juana Inés de la Cruz”</a:t>
            </a:r>
            <a:endParaRPr lang="es-ES" sz="2400" b="1" cap="all" dirty="0">
              <a:ln w="0"/>
              <a:solidFill>
                <a:srgbClr val="002060"/>
              </a:solidFill>
              <a:effectLst>
                <a:reflection blurRad="12700" stA="50000" endPos="50000" dist="5000" dir="5400000" sy="-100000" rotWithShape="0"/>
              </a:effectLst>
            </a:endParaRPr>
          </a:p>
        </p:txBody>
      </p:sp>
      <p:pic>
        <p:nvPicPr>
          <p:cNvPr id="1026" name="Picture 2" descr="C:\Users\Joséhiginio\Documents\Plataforma educativa\TELESECUNDARIA HISTORIAL\telescundari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3711228"/>
            <a:ext cx="3492500" cy="248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59212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2" name="1 Rectángulo"/>
          <p:cNvSpPr/>
          <p:nvPr/>
        </p:nvSpPr>
        <p:spPr>
          <a:xfrm>
            <a:off x="467544" y="1124744"/>
            <a:ext cx="8136904" cy="5632311"/>
          </a:xfrm>
          <a:prstGeom prst="rect">
            <a:avLst/>
          </a:prstGeom>
        </p:spPr>
        <p:txBody>
          <a:bodyPr wrap="square">
            <a:spAutoFit/>
          </a:bodyPr>
          <a:lstStyle/>
          <a:p>
            <a:r>
              <a:rPr lang="es-MX" dirty="0"/>
              <a:t>Los recursos tecnológicos de la web 2.0 que utilizaré para difundir el proyecto, serán:</a:t>
            </a:r>
          </a:p>
          <a:p>
            <a:r>
              <a:rPr lang="es-MX" u="sng" dirty="0" smtClean="0">
                <a:hlinkClick r:id="rId2"/>
              </a:rPr>
              <a:t>Sitio http</a:t>
            </a:r>
            <a:r>
              <a:rPr lang="es-MX" u="sng" dirty="0">
                <a:hlinkClick r:id="rId2"/>
              </a:rPr>
              <a:t>://</a:t>
            </a:r>
            <a:r>
              <a:rPr lang="es-MX" u="sng" dirty="0" smtClean="0">
                <a:hlinkClick r:id="rId2"/>
              </a:rPr>
              <a:t>www.blogger.com/home</a:t>
            </a:r>
            <a:r>
              <a:rPr lang="es-MX" dirty="0"/>
              <a:t> </a:t>
            </a:r>
            <a:r>
              <a:rPr lang="es-MX" dirty="0" smtClean="0"/>
              <a:t>  Blog</a:t>
            </a:r>
            <a:r>
              <a:rPr lang="es-MX" dirty="0"/>
              <a:t>: </a:t>
            </a:r>
            <a:r>
              <a:rPr lang="es-MX" u="sng" dirty="0">
                <a:hlinkClick r:id="rId3"/>
              </a:rPr>
              <a:t>http://telehistorygeo.blogspot.mx/</a:t>
            </a:r>
            <a:r>
              <a:rPr lang="es-MX" dirty="0"/>
              <a:t>  </a:t>
            </a:r>
          </a:p>
          <a:p>
            <a:r>
              <a:rPr lang="es-MX" dirty="0">
                <a:solidFill>
                  <a:schemeClr val="tx2">
                    <a:lumMod val="75000"/>
                  </a:schemeClr>
                </a:solidFill>
              </a:rPr>
              <a:t>Entrada: </a:t>
            </a:r>
            <a:r>
              <a:rPr lang="es-MX" b="1" i="1" dirty="0" smtClean="0">
                <a:solidFill>
                  <a:schemeClr val="tx2">
                    <a:lumMod val="75000"/>
                  </a:schemeClr>
                </a:solidFill>
              </a:rPr>
              <a:t>"</a:t>
            </a:r>
            <a:r>
              <a:rPr lang="es-MX" b="1" i="1" dirty="0">
                <a:solidFill>
                  <a:schemeClr val="tx2">
                    <a:lumMod val="75000"/>
                  </a:schemeClr>
                </a:solidFill>
              </a:rPr>
              <a:t>Proyecto Ciencia, Tecnología y Educación Ambiental mediante las </a:t>
            </a:r>
            <a:r>
              <a:rPr lang="es-MX" b="1" i="1" dirty="0" smtClean="0">
                <a:solidFill>
                  <a:schemeClr val="tx2">
                    <a:lumMod val="75000"/>
                  </a:schemeClr>
                </a:solidFill>
              </a:rPr>
              <a:t>TIC“</a:t>
            </a:r>
          </a:p>
          <a:p>
            <a:endParaRPr lang="es-MX" b="1" i="1" dirty="0"/>
          </a:p>
          <a:p>
            <a:endParaRPr lang="es-MX" b="1" i="1" dirty="0" smtClean="0"/>
          </a:p>
          <a:p>
            <a:r>
              <a:rPr lang="es-MX" b="1" dirty="0">
                <a:solidFill>
                  <a:srgbClr val="C00000"/>
                </a:solidFill>
              </a:rPr>
              <a:t>Google +</a:t>
            </a:r>
            <a:endParaRPr lang="es-MX" dirty="0">
              <a:solidFill>
                <a:srgbClr val="C00000"/>
              </a:solidFill>
            </a:endParaRPr>
          </a:p>
          <a:p>
            <a:endParaRPr lang="es-MX" b="1" dirty="0" smtClean="0"/>
          </a:p>
          <a:p>
            <a:endParaRPr lang="es-MX" b="1" dirty="0"/>
          </a:p>
          <a:p>
            <a:r>
              <a:rPr lang="es-MX" b="1" dirty="0" smtClean="0">
                <a:solidFill>
                  <a:srgbClr val="FFC000"/>
                </a:solidFill>
              </a:rPr>
              <a:t>	</a:t>
            </a:r>
          </a:p>
          <a:p>
            <a:r>
              <a:rPr lang="es-MX" b="1" dirty="0">
                <a:solidFill>
                  <a:srgbClr val="FFC000"/>
                </a:solidFill>
              </a:rPr>
              <a:t>	</a:t>
            </a:r>
            <a:r>
              <a:rPr lang="es-MX" b="1" dirty="0" smtClean="0">
                <a:solidFill>
                  <a:srgbClr val="FFC000"/>
                </a:solidFill>
              </a:rPr>
              <a:t>	Slideshare   </a:t>
            </a:r>
            <a:r>
              <a:rPr lang="es-MX" b="1" dirty="0" smtClean="0"/>
              <a:t>                                                                ISSUU</a:t>
            </a:r>
          </a:p>
          <a:p>
            <a:endParaRPr lang="es-MX" b="1" dirty="0"/>
          </a:p>
          <a:p>
            <a:r>
              <a:rPr lang="es-MX" b="1" dirty="0" smtClean="0">
                <a:solidFill>
                  <a:srgbClr val="002060"/>
                </a:solidFill>
              </a:rPr>
              <a:t>Power point</a:t>
            </a:r>
            <a:endParaRPr lang="es-MX" dirty="0">
              <a:solidFill>
                <a:srgbClr val="002060"/>
              </a:solidFill>
            </a:endParaRPr>
          </a:p>
          <a:p>
            <a:endParaRPr lang="es-MX" dirty="0"/>
          </a:p>
          <a:p>
            <a:r>
              <a:rPr lang="es-MX" dirty="0"/>
              <a:t>Las redes sociales: </a:t>
            </a:r>
            <a:endParaRPr lang="es-MX" dirty="0" smtClean="0"/>
          </a:p>
          <a:p>
            <a:r>
              <a:rPr lang="es-MX" b="1" dirty="0" smtClean="0">
                <a:solidFill>
                  <a:srgbClr val="00B0F0"/>
                </a:solidFill>
              </a:rPr>
              <a:t>Facebook</a:t>
            </a:r>
            <a:r>
              <a:rPr lang="es-MX" dirty="0"/>
              <a:t>: José Higinio Enríquez Castellón</a:t>
            </a:r>
          </a:p>
          <a:p>
            <a:r>
              <a:rPr lang="es-MX" u="sng" dirty="0">
                <a:hlinkClick r:id="rId4"/>
              </a:rPr>
              <a:t>https://www.facebook.com/josehiginio.enriquezcastellon</a:t>
            </a:r>
            <a:endParaRPr lang="es-MX" dirty="0"/>
          </a:p>
          <a:p>
            <a:r>
              <a:rPr lang="es-MX" u="sng" dirty="0">
                <a:hlinkClick r:id="rId5"/>
              </a:rPr>
              <a:t>https://www.facebook.com/</a:t>
            </a:r>
            <a:endParaRPr lang="es-MX" dirty="0"/>
          </a:p>
          <a:p>
            <a:r>
              <a:rPr lang="es-MX" dirty="0">
                <a:solidFill>
                  <a:srgbClr val="002060"/>
                </a:solidFill>
              </a:rPr>
              <a:t>Grupo: </a:t>
            </a:r>
            <a:r>
              <a:rPr lang="es-MX" i="1" dirty="0">
                <a:solidFill>
                  <a:srgbClr val="002060"/>
                </a:solidFill>
              </a:rPr>
              <a:t>Plataforma Estudiantil en Telesecundaria</a:t>
            </a:r>
            <a:endParaRPr lang="es-MX" dirty="0">
              <a:solidFill>
                <a:srgbClr val="002060"/>
              </a:solidFill>
            </a:endParaRPr>
          </a:p>
          <a:p>
            <a:r>
              <a:rPr lang="es-MX" dirty="0">
                <a:solidFill>
                  <a:srgbClr val="002060"/>
                </a:solidFill>
              </a:rPr>
              <a:t>Grupo: zona 56 telesecundarias Ayutla, Jalisco</a:t>
            </a:r>
            <a:r>
              <a:rPr lang="es-MX" dirty="0" smtClean="0">
                <a:solidFill>
                  <a:srgbClr val="002060"/>
                </a:solidFill>
              </a:rPr>
              <a:t>.</a:t>
            </a:r>
          </a:p>
          <a:p>
            <a:r>
              <a:rPr lang="es-MX" dirty="0" smtClean="0">
                <a:solidFill>
                  <a:srgbClr val="002060"/>
                </a:solidFill>
              </a:rPr>
              <a:t>Plataforma Moodle del Diplomado IAVA</a:t>
            </a:r>
            <a:endParaRPr lang="es-MX" dirty="0">
              <a:solidFill>
                <a:srgbClr val="002060"/>
              </a:solidFill>
            </a:endParaRPr>
          </a:p>
        </p:txBody>
      </p:sp>
      <p:pic>
        <p:nvPicPr>
          <p:cNvPr id="1026" name="Picture 2" descr="C:\Users\Joséhiginio\Documents\DIPLOMADO IAVA\PROYECTO FINAL\Proyecto Educación ambiental y las TIC\google.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123728" y="2276872"/>
            <a:ext cx="2100746" cy="1146794"/>
          </a:xfrm>
          <a:prstGeom prst="rect">
            <a:avLst/>
          </a:prstGeom>
          <a:noFill/>
          <a:extLst>
            <a:ext uri="{909E8E84-426E-40DD-AFC4-6F175D3DCCD1}">
              <a14:hiddenFill xmlns:a14="http://schemas.microsoft.com/office/drawing/2010/main">
                <a:solidFill>
                  <a:srgbClr val="FFFFFF"/>
                </a:solidFill>
              </a14:hiddenFill>
            </a:ext>
          </a:extLst>
        </p:spPr>
      </p:pic>
      <p:sp>
        <p:nvSpPr>
          <p:cNvPr id="3" name="2 CuadroTexto"/>
          <p:cNvSpPr txBox="1"/>
          <p:nvPr/>
        </p:nvSpPr>
        <p:spPr>
          <a:xfrm>
            <a:off x="827584" y="548680"/>
            <a:ext cx="5102807" cy="36933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es-MX" dirty="0" smtClean="0"/>
              <a:t>INCORPORACIÓN DE HERRAMIENTAS ELECTRÓNICAS</a:t>
            </a:r>
            <a:endParaRPr lang="es-MX" dirty="0"/>
          </a:p>
        </p:txBody>
      </p:sp>
      <p:sp>
        <p:nvSpPr>
          <p:cNvPr id="4" name="3 Rectángulo"/>
          <p:cNvSpPr/>
          <p:nvPr/>
        </p:nvSpPr>
        <p:spPr>
          <a:xfrm>
            <a:off x="5004048" y="2276872"/>
            <a:ext cx="3600400" cy="70788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lIns="91440" tIns="45720" rIns="91440" bIns="45720">
            <a:spAutoFit/>
          </a:bodyPr>
          <a:lstStyle/>
          <a:p>
            <a:pPr algn="ctr"/>
            <a:r>
              <a:rPr lang="es-ES" sz="2000"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PARA PUBLICAR Y </a:t>
            </a:r>
            <a:r>
              <a:rPr lang="es-ES" sz="20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COMPARTIR</a:t>
            </a:r>
          </a:p>
          <a:p>
            <a:pPr algn="ctr"/>
            <a:r>
              <a:rPr lang="es-ES" sz="200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LOS AVANCES DEL PROYECTO</a:t>
            </a:r>
            <a:endParaRPr lang="es-ES" sz="2000"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1028" name="Picture 4" descr="http://etsie.ugr.es/imagenes/secretaria-virtual/moodle.jpg">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16216" y="4925540"/>
            <a:ext cx="2088232" cy="155451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processandprojectsolutions.com/wp-content/uploads/2009/04/grow-your-own.jpg">
            <a:hlinkClick r:id="rId9"/>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459409" y="3403573"/>
            <a:ext cx="1855118" cy="13935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3318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2" name="1 CuadroTexto"/>
          <p:cNvSpPr txBox="1"/>
          <p:nvPr/>
        </p:nvSpPr>
        <p:spPr>
          <a:xfrm>
            <a:off x="3059832" y="231031"/>
            <a:ext cx="3295902" cy="1200329"/>
          </a:xfrm>
          <a:prstGeom prst="rect">
            <a:avLst/>
          </a:prstGeom>
          <a:noFill/>
        </p:spPr>
        <p:txBody>
          <a:bodyPr wrap="none" rtlCol="0">
            <a:spAutoFit/>
          </a:bodyPr>
          <a:lstStyle/>
          <a:p>
            <a:pPr algn="ctr"/>
            <a:r>
              <a:rPr lang="es-MX" b="1" cap="all" dirty="0">
                <a:ln/>
                <a:solidFill>
                  <a:schemeClr val="tx2">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PROYECTO </a:t>
            </a:r>
            <a:r>
              <a:rPr lang="es-MX" b="1" cap="all" dirty="0" smtClean="0">
                <a:ln/>
                <a:solidFill>
                  <a:schemeClr val="tx2">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PEDAGÓGICO</a:t>
            </a:r>
          </a:p>
          <a:p>
            <a:pPr algn="ctr"/>
            <a:endParaRPr lang="es-MX" b="1" cap="all" dirty="0" smtClean="0">
              <a:ln/>
              <a:solidFill>
                <a:schemeClr val="tx2">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a:p>
            <a:pPr algn="ctr"/>
            <a:r>
              <a:rPr lang="es-MX" b="1" dirty="0" smtClean="0">
                <a:solidFill>
                  <a:srgbClr val="002060"/>
                </a:solidFill>
              </a:rPr>
              <a:t>CRONOGRAMA DE ACTIVIDADES</a:t>
            </a:r>
            <a:endParaRPr lang="es-MX" dirty="0"/>
          </a:p>
          <a:p>
            <a:pPr algn="ctr"/>
            <a:r>
              <a:rPr lang="es-MX" b="1" dirty="0" smtClean="0">
                <a:solidFill>
                  <a:srgbClr val="002060"/>
                </a:solidFill>
              </a:rPr>
              <a:t> </a:t>
            </a:r>
            <a:endParaRPr lang="es-MX" b="1" dirty="0">
              <a:solidFill>
                <a:srgbClr val="002060"/>
              </a:solidFill>
            </a:endParaRPr>
          </a:p>
        </p:txBody>
      </p:sp>
      <p:graphicFrame>
        <p:nvGraphicFramePr>
          <p:cNvPr id="3" name="2 Tabla"/>
          <p:cNvGraphicFramePr>
            <a:graphicFrameLocks noGrp="1"/>
          </p:cNvGraphicFramePr>
          <p:nvPr>
            <p:extLst>
              <p:ext uri="{D42A27DB-BD31-4B8C-83A1-F6EECF244321}">
                <p14:modId xmlns:p14="http://schemas.microsoft.com/office/powerpoint/2010/main" val="965898376"/>
              </p:ext>
            </p:extLst>
          </p:nvPr>
        </p:nvGraphicFramePr>
        <p:xfrm>
          <a:off x="683568" y="1355547"/>
          <a:ext cx="7992888" cy="4790440"/>
        </p:xfrm>
        <a:graphic>
          <a:graphicData uri="http://schemas.openxmlformats.org/drawingml/2006/table">
            <a:tbl>
              <a:tblPr firstRow="1" bandRow="1">
                <a:tableStyleId>{F5AB1C69-6EDB-4FF4-983F-18BD219EF322}</a:tableStyleId>
              </a:tblPr>
              <a:tblGrid>
                <a:gridCol w="1368152"/>
                <a:gridCol w="3068250"/>
                <a:gridCol w="1778243"/>
                <a:gridCol w="1778243"/>
              </a:tblGrid>
              <a:tr h="370840">
                <a:tc>
                  <a:txBody>
                    <a:bodyPr/>
                    <a:lstStyle/>
                    <a:p>
                      <a:r>
                        <a:rPr lang="es-MX" sz="1400" dirty="0" smtClean="0"/>
                        <a:t>Fases</a:t>
                      </a:r>
                      <a:endParaRPr lang="es-MX" sz="1400" dirty="0"/>
                    </a:p>
                  </a:txBody>
                  <a:tcPr/>
                </a:tc>
                <a:tc>
                  <a:txBody>
                    <a:bodyPr/>
                    <a:lstStyle/>
                    <a:p>
                      <a:r>
                        <a:rPr lang="es-MX" sz="1400" dirty="0" smtClean="0"/>
                        <a:t>Actividades</a:t>
                      </a:r>
                      <a:endParaRPr lang="es-MX" sz="1400" dirty="0"/>
                    </a:p>
                  </a:txBody>
                  <a:tcPr/>
                </a:tc>
                <a:tc>
                  <a:txBody>
                    <a:bodyPr/>
                    <a:lstStyle/>
                    <a:p>
                      <a:r>
                        <a:rPr lang="es-MX" sz="1400" dirty="0" smtClean="0"/>
                        <a:t>Responsable</a:t>
                      </a:r>
                      <a:endParaRPr lang="es-MX"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400" dirty="0" smtClean="0"/>
                        <a:t>Fecha</a:t>
                      </a:r>
                    </a:p>
                  </a:txBody>
                  <a:tcPr/>
                </a:tc>
              </a:tr>
              <a:tr h="370840">
                <a:tc>
                  <a:txBody>
                    <a:bodyPr/>
                    <a:lstStyle/>
                    <a:p>
                      <a:r>
                        <a:rPr lang="es-MX" sz="1400" dirty="0" smtClean="0"/>
                        <a:t>DIFUSIÓN</a:t>
                      </a:r>
                      <a:endParaRPr lang="es-MX" sz="1400" dirty="0"/>
                    </a:p>
                  </a:txBody>
                  <a:tcPr/>
                </a:tc>
                <a:tc>
                  <a:txBody>
                    <a:bodyPr/>
                    <a:lstStyle/>
                    <a:p>
                      <a:pPr algn="l"/>
                      <a:r>
                        <a:rPr lang="es-MX" sz="1400" dirty="0" smtClean="0"/>
                        <a:t>Promoción</a:t>
                      </a:r>
                      <a:r>
                        <a:rPr lang="es-MX" sz="1400" baseline="0" dirty="0" smtClean="0"/>
                        <a:t> de videos educativos sobre el cuidado al medio ambiente:</a:t>
                      </a:r>
                    </a:p>
                    <a:p>
                      <a:pPr algn="l"/>
                      <a:r>
                        <a:rPr lang="es-MX" sz="1400" baseline="0" dirty="0" smtClean="0"/>
                        <a:t>“investiguemos conocimientos útiles”</a:t>
                      </a:r>
                      <a:endParaRPr lang="es-MX" sz="1400" dirty="0"/>
                    </a:p>
                  </a:txBody>
                  <a:tcPr/>
                </a:tc>
                <a:tc>
                  <a:txBody>
                    <a:bodyPr/>
                    <a:lstStyle/>
                    <a:p>
                      <a:r>
                        <a:rPr lang="es-MX" sz="1400" dirty="0" smtClean="0"/>
                        <a:t>Docente promotor</a:t>
                      </a:r>
                      <a:endParaRPr lang="es-MX" sz="1400" dirty="0"/>
                    </a:p>
                  </a:txBody>
                  <a:tcPr/>
                </a:tc>
                <a:tc>
                  <a:txBody>
                    <a:bodyPr/>
                    <a:lstStyle/>
                    <a:p>
                      <a:r>
                        <a:rPr lang="es-MX" sz="1400" dirty="0" smtClean="0"/>
                        <a:t>5 de junio del 2013</a:t>
                      </a:r>
                    </a:p>
                    <a:p>
                      <a:r>
                        <a:rPr lang="es-MX" sz="1400" dirty="0" smtClean="0"/>
                        <a:t>“Día mundial del Medio Ambiente”</a:t>
                      </a:r>
                      <a:endParaRPr lang="es-MX" sz="1400" dirty="0"/>
                    </a:p>
                  </a:txBody>
                  <a:tcPr/>
                </a:tc>
              </a:tr>
              <a:tr h="370840">
                <a:tc>
                  <a:txBody>
                    <a:bodyPr/>
                    <a:lstStyle/>
                    <a:p>
                      <a:r>
                        <a:rPr lang="es-MX" sz="1400" dirty="0" smtClean="0"/>
                        <a:t>Diseño de estrategias y líneas de acción</a:t>
                      </a:r>
                      <a:endParaRPr lang="es-MX" sz="1400" dirty="0"/>
                    </a:p>
                  </a:txBody>
                  <a:tcPr/>
                </a:tc>
                <a:tc>
                  <a:txBody>
                    <a:bodyPr/>
                    <a:lstStyle/>
                    <a:p>
                      <a:r>
                        <a:rPr lang="es-MX" sz="1400" dirty="0" smtClean="0"/>
                        <a:t>1.- Recolección de residuos orgánicos y</a:t>
                      </a:r>
                    </a:p>
                    <a:p>
                      <a:endParaRPr lang="es-MX" sz="1400" dirty="0" smtClean="0"/>
                    </a:p>
                    <a:p>
                      <a:r>
                        <a:rPr lang="es-MX" sz="1400" dirty="0" smtClean="0"/>
                        <a:t> 2.- Acopio de materiales reciclables: plásticos, latas de aluminio,</a:t>
                      </a:r>
                      <a:r>
                        <a:rPr lang="es-MX" sz="1400" baseline="0" dirty="0" smtClean="0"/>
                        <a:t> cartón, vidrio, etc..</a:t>
                      </a:r>
                      <a:endParaRPr lang="es-MX" sz="1400" dirty="0"/>
                    </a:p>
                  </a:txBody>
                  <a:tcPr/>
                </a:tc>
                <a:tc>
                  <a:txBody>
                    <a:bodyPr/>
                    <a:lstStyle/>
                    <a:p>
                      <a:r>
                        <a:rPr lang="es-MX" sz="1400" dirty="0" smtClean="0"/>
                        <a:t>Docente y alumnos del 3° grado de Telesecundaria</a:t>
                      </a:r>
                    </a:p>
                    <a:p>
                      <a:r>
                        <a:rPr lang="es-MX" sz="1400" dirty="0" smtClean="0"/>
                        <a:t>Comunidad</a:t>
                      </a:r>
                      <a:r>
                        <a:rPr lang="es-MX" sz="1400" baseline="0" dirty="0" smtClean="0"/>
                        <a:t> en </a:t>
                      </a:r>
                      <a:r>
                        <a:rPr lang="es-MX" sz="1400" baseline="0" dirty="0" err="1" smtClean="0"/>
                        <a:t>gral.</a:t>
                      </a:r>
                      <a:endParaRPr lang="es-MX" sz="1400" baseline="0" dirty="0" smtClean="0"/>
                    </a:p>
                    <a:p>
                      <a:r>
                        <a:rPr lang="es-MX" sz="1400" baseline="0" dirty="0" smtClean="0"/>
                        <a:t>Autoridades involucradas</a:t>
                      </a:r>
                      <a:endParaRPr lang="es-MX" sz="1400" dirty="0"/>
                    </a:p>
                  </a:txBody>
                  <a:tcPr/>
                </a:tc>
                <a:tc>
                  <a:txBody>
                    <a:bodyPr/>
                    <a:lstStyle/>
                    <a:p>
                      <a:r>
                        <a:rPr lang="es-MX" sz="1400" dirty="0" smtClean="0"/>
                        <a:t>Inicio </a:t>
                      </a:r>
                    </a:p>
                    <a:p>
                      <a:r>
                        <a:rPr lang="es-MX" sz="1400" dirty="0" smtClean="0"/>
                        <a:t>11 de junio 2013</a:t>
                      </a:r>
                    </a:p>
                    <a:p>
                      <a:r>
                        <a:rPr lang="es-MX" sz="1400" dirty="0" smtClean="0"/>
                        <a:t>Campaña</a:t>
                      </a:r>
                      <a:r>
                        <a:rPr lang="es-MX" sz="1400" baseline="0" dirty="0" smtClean="0"/>
                        <a:t> permanente</a:t>
                      </a:r>
                      <a:endParaRPr lang="es-MX" sz="1400" dirty="0"/>
                    </a:p>
                  </a:txBody>
                  <a:tcPr/>
                </a:tc>
              </a:tr>
              <a:tr h="370840">
                <a:tc>
                  <a:txBody>
                    <a:bodyPr/>
                    <a:lstStyle/>
                    <a:p>
                      <a:r>
                        <a:rPr lang="es-MX" sz="1400" dirty="0" smtClean="0"/>
                        <a:t>Comunicación</a:t>
                      </a:r>
                      <a:endParaRPr lang="es-MX" sz="1400" dirty="0"/>
                    </a:p>
                  </a:txBody>
                  <a:tcPr/>
                </a:tc>
                <a:tc>
                  <a:txBody>
                    <a:bodyPr/>
                    <a:lstStyle/>
                    <a:p>
                      <a:r>
                        <a:rPr lang="es-MX" sz="1400" dirty="0" smtClean="0"/>
                        <a:t>Difundir en</a:t>
                      </a:r>
                      <a:r>
                        <a:rPr lang="es-MX" sz="1400" baseline="0" dirty="0" smtClean="0"/>
                        <a:t> redes sociales y recursos de la web 2.0 (slideshare, ISSUU, blogs, Google +) los avances de estas acciones</a:t>
                      </a:r>
                      <a:endParaRPr lang="es-MX" sz="1400" dirty="0"/>
                    </a:p>
                  </a:txBody>
                  <a:tcPr/>
                </a:tc>
                <a:tc>
                  <a:txBody>
                    <a:bodyPr/>
                    <a:lstStyle/>
                    <a:p>
                      <a:r>
                        <a:rPr lang="es-MX" sz="1400" dirty="0" smtClean="0"/>
                        <a:t>Docente promotor</a:t>
                      </a:r>
                      <a:endParaRPr lang="es-MX" sz="1400" dirty="0"/>
                    </a:p>
                  </a:txBody>
                  <a:tcPr/>
                </a:tc>
                <a:tc>
                  <a:txBody>
                    <a:bodyPr/>
                    <a:lstStyle/>
                    <a:p>
                      <a:r>
                        <a:rPr lang="es-MX" sz="1400" dirty="0" smtClean="0"/>
                        <a:t>15 de junio 2013</a:t>
                      </a:r>
                      <a:endParaRPr lang="es-MX" sz="1400" dirty="0"/>
                    </a:p>
                  </a:txBody>
                  <a:tcPr/>
                </a:tc>
              </a:tr>
              <a:tr h="370840">
                <a:tc>
                  <a:txBody>
                    <a:bodyPr/>
                    <a:lstStyle/>
                    <a:p>
                      <a:r>
                        <a:rPr lang="es-MX" sz="1400" dirty="0" smtClean="0"/>
                        <a:t>Evaluación</a:t>
                      </a:r>
                      <a:endParaRPr lang="es-MX" sz="1400" dirty="0"/>
                    </a:p>
                  </a:txBody>
                  <a:tcPr/>
                </a:tc>
                <a:tc>
                  <a:txBody>
                    <a:bodyPr/>
                    <a:lstStyle/>
                    <a:p>
                      <a:r>
                        <a:rPr lang="es-MX" sz="1400" dirty="0" smtClean="0"/>
                        <a:t>Verificación</a:t>
                      </a:r>
                      <a:r>
                        <a:rPr lang="es-MX" sz="1400" baseline="0" dirty="0" smtClean="0"/>
                        <a:t> del saneamiento ambiental contrastado con el objetivo general mediante la recolección de evidencias: fotografías, apoyos obtenidos, rubricas que permitan valorar la toma de conciencia, entrevistas o encuestas.</a:t>
                      </a:r>
                      <a:endParaRPr lang="es-MX" sz="1400" dirty="0"/>
                    </a:p>
                  </a:txBody>
                  <a:tcPr/>
                </a:tc>
                <a:tc>
                  <a:txBody>
                    <a:bodyPr/>
                    <a:lstStyle/>
                    <a:p>
                      <a:r>
                        <a:rPr lang="es-MX" sz="1400" dirty="0" smtClean="0"/>
                        <a:t>Docente promotor y alumnos del 3° grado de Telesecundaria.</a:t>
                      </a:r>
                    </a:p>
                    <a:p>
                      <a:r>
                        <a:rPr lang="es-MX" sz="1400" dirty="0" smtClean="0"/>
                        <a:t>Ciudadanos de la comunidad. Autoridades municipales.</a:t>
                      </a:r>
                      <a:endParaRPr lang="es-MX" sz="1400" dirty="0"/>
                    </a:p>
                  </a:txBody>
                  <a:tcPr/>
                </a:tc>
                <a:tc>
                  <a:txBody>
                    <a:bodyPr/>
                    <a:lstStyle/>
                    <a:p>
                      <a:r>
                        <a:rPr lang="es-MX" sz="1400" dirty="0" smtClean="0"/>
                        <a:t>Semana</a:t>
                      </a:r>
                      <a:r>
                        <a:rPr lang="es-MX" sz="1400" baseline="0" dirty="0" smtClean="0"/>
                        <a:t> del 1° al 5 de julio de 2013.</a:t>
                      </a:r>
                      <a:endParaRPr lang="es-MX" sz="1400" dirty="0"/>
                    </a:p>
                  </a:txBody>
                  <a:tcPr/>
                </a:tc>
              </a:tr>
            </a:tbl>
          </a:graphicData>
        </a:graphic>
      </p:graphicFrame>
    </p:spTree>
    <p:extLst>
      <p:ext uri="{BB962C8B-B14F-4D97-AF65-F5344CB8AC3E}">
        <p14:creationId xmlns:p14="http://schemas.microsoft.com/office/powerpoint/2010/main" val="40798556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2" name="1 CuadroTexto"/>
          <p:cNvSpPr txBox="1"/>
          <p:nvPr/>
        </p:nvSpPr>
        <p:spPr>
          <a:xfrm>
            <a:off x="2531068" y="231031"/>
            <a:ext cx="4353436" cy="646331"/>
          </a:xfrm>
          <a:prstGeom prst="rect">
            <a:avLst/>
          </a:prstGeom>
          <a:noFill/>
        </p:spPr>
        <p:txBody>
          <a:bodyPr wrap="none" rtlCol="0">
            <a:spAutoFit/>
          </a:bodyPr>
          <a:lstStyle/>
          <a:p>
            <a:pPr algn="ctr"/>
            <a:r>
              <a:rPr lang="es-MX" b="1" cap="all" dirty="0">
                <a:ln/>
                <a:solidFill>
                  <a:schemeClr val="tx2">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PROYECTO </a:t>
            </a:r>
            <a:r>
              <a:rPr lang="es-MX" b="1" cap="all" dirty="0" smtClean="0">
                <a:ln/>
                <a:solidFill>
                  <a:schemeClr val="tx2">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PEDAGÓGICO</a:t>
            </a:r>
          </a:p>
          <a:p>
            <a:pPr algn="ctr"/>
            <a:r>
              <a:rPr lang="es-MX" b="1" dirty="0" smtClean="0">
                <a:solidFill>
                  <a:srgbClr val="002060"/>
                </a:solidFill>
              </a:rPr>
              <a:t>OTROS RECURSOS Y FUENTES DE CONSULTA</a:t>
            </a:r>
            <a:endParaRPr lang="es-MX" b="1" dirty="0">
              <a:solidFill>
                <a:srgbClr val="002060"/>
              </a:solidFill>
            </a:endParaRPr>
          </a:p>
        </p:txBody>
      </p:sp>
      <p:graphicFrame>
        <p:nvGraphicFramePr>
          <p:cNvPr id="3" name="2 Tabla"/>
          <p:cNvGraphicFramePr>
            <a:graphicFrameLocks noGrp="1"/>
          </p:cNvGraphicFramePr>
          <p:nvPr>
            <p:extLst>
              <p:ext uri="{D42A27DB-BD31-4B8C-83A1-F6EECF244321}">
                <p14:modId xmlns:p14="http://schemas.microsoft.com/office/powerpoint/2010/main" val="1788360632"/>
              </p:ext>
            </p:extLst>
          </p:nvPr>
        </p:nvGraphicFramePr>
        <p:xfrm>
          <a:off x="323528" y="905838"/>
          <a:ext cx="8568952" cy="5252720"/>
        </p:xfrm>
        <a:graphic>
          <a:graphicData uri="http://schemas.openxmlformats.org/drawingml/2006/table">
            <a:tbl>
              <a:tblPr firstRow="1" bandRow="1">
                <a:tableStyleId>{F5AB1C69-6EDB-4FF4-983F-18BD219EF322}</a:tableStyleId>
              </a:tblPr>
              <a:tblGrid>
                <a:gridCol w="4284476"/>
                <a:gridCol w="4284476"/>
              </a:tblGrid>
              <a:tr h="370840">
                <a:tc>
                  <a:txBody>
                    <a:bodyPr/>
                    <a:lstStyle/>
                    <a:p>
                      <a:r>
                        <a:rPr lang="es-MX" sz="1400" dirty="0" smtClean="0"/>
                        <a:t>RECURSOS</a:t>
                      </a:r>
                    </a:p>
                  </a:txBody>
                  <a:tcPr/>
                </a:tc>
                <a:tc>
                  <a:txBody>
                    <a:bodyPr/>
                    <a:lstStyle/>
                    <a:p>
                      <a:r>
                        <a:rPr lang="es-MX" sz="1400" dirty="0" smtClean="0"/>
                        <a:t>FUENTES DE CONSULTA Y DIFUSIÓN</a:t>
                      </a:r>
                      <a:endParaRPr lang="es-MX" sz="1400" dirty="0"/>
                    </a:p>
                  </a:txBody>
                  <a:tcPr/>
                </a:tc>
              </a:tr>
              <a:tr h="370840">
                <a:tc>
                  <a:txBody>
                    <a:bodyPr/>
                    <a:lstStyle/>
                    <a:p>
                      <a:r>
                        <a:rPr lang="es-MX" sz="1400" dirty="0" smtClean="0"/>
                        <a:t>INFORMÁTICOS:</a:t>
                      </a:r>
                    </a:p>
                    <a:p>
                      <a:r>
                        <a:rPr lang="es-MX" sz="1400" dirty="0" err="1" smtClean="0"/>
                        <a:t>Lap</a:t>
                      </a:r>
                      <a:r>
                        <a:rPr lang="es-MX" sz="1400" dirty="0" smtClean="0"/>
                        <a:t> top</a:t>
                      </a:r>
                    </a:p>
                    <a:p>
                      <a:r>
                        <a:rPr lang="es-MX" sz="1400" dirty="0" smtClean="0"/>
                        <a:t>Internet</a:t>
                      </a:r>
                    </a:p>
                    <a:p>
                      <a:r>
                        <a:rPr lang="es-MX" sz="1400" dirty="0" smtClean="0"/>
                        <a:t>Microsoft Power point.</a:t>
                      </a:r>
                    </a:p>
                    <a:p>
                      <a:r>
                        <a:rPr lang="es-MX" sz="1400" dirty="0" smtClean="0"/>
                        <a:t>blogs</a:t>
                      </a:r>
                      <a:endParaRPr lang="es-MX" sz="1400" dirty="0"/>
                    </a:p>
                  </a:txBody>
                  <a:tcPr/>
                </a:tc>
                <a:tc>
                  <a:txBody>
                    <a:bodyPr/>
                    <a:lstStyle/>
                    <a:p>
                      <a:r>
                        <a:rPr lang="es-MX" sz="1400" dirty="0" smtClean="0"/>
                        <a:t>Recursos</a:t>
                      </a:r>
                      <a:r>
                        <a:rPr lang="es-MX" sz="1400" baseline="0" dirty="0" smtClean="0"/>
                        <a:t> de la </a:t>
                      </a:r>
                      <a:r>
                        <a:rPr lang="es-MX" sz="1400" dirty="0" smtClean="0"/>
                        <a:t>Web 2.0</a:t>
                      </a:r>
                    </a:p>
                    <a:p>
                      <a:r>
                        <a:rPr lang="es-MX" sz="1400" dirty="0" smtClean="0"/>
                        <a:t>Plataforma Moodle</a:t>
                      </a:r>
                    </a:p>
                    <a:p>
                      <a:r>
                        <a:rPr lang="es-MX" sz="1400" dirty="0" smtClean="0">
                          <a:hlinkClick r:id="rId2"/>
                        </a:rPr>
                        <a:t>https://www.youtube.com/</a:t>
                      </a:r>
                      <a:endParaRPr lang="es-MX" sz="1400" dirty="0" smtClean="0"/>
                    </a:p>
                    <a:p>
                      <a:r>
                        <a:rPr lang="es-MX" sz="1400" dirty="0" smtClean="0"/>
                        <a:t>ISSUU.COM</a:t>
                      </a:r>
                    </a:p>
                    <a:p>
                      <a:r>
                        <a:rPr lang="es-MX" sz="1400" dirty="0" smtClean="0"/>
                        <a:t>SLIDESHARE</a:t>
                      </a:r>
                    </a:p>
                    <a:p>
                      <a:r>
                        <a:rPr lang="es-MX" sz="1400" dirty="0" smtClean="0"/>
                        <a:t>GOOGLE</a:t>
                      </a:r>
                      <a:r>
                        <a:rPr lang="es-MX" sz="1400" baseline="0" dirty="0" smtClean="0"/>
                        <a:t> +</a:t>
                      </a:r>
                      <a:endParaRPr lang="es-MX" sz="1400" dirty="0" smtClean="0"/>
                    </a:p>
                  </a:txBody>
                  <a:tcPr/>
                </a:tc>
              </a:tr>
              <a:tr h="370840">
                <a:tc>
                  <a:txBody>
                    <a:bodyPr/>
                    <a:lstStyle/>
                    <a:p>
                      <a:r>
                        <a:rPr lang="es-MX" sz="1400" dirty="0" smtClean="0"/>
                        <a:t>MATERIALES Y TECNOLOGICOS : Canastillas</a:t>
                      </a:r>
                      <a:r>
                        <a:rPr lang="es-MX" sz="1400" baseline="0" dirty="0" smtClean="0"/>
                        <a:t> de acopio, contenedores portátiles, (baldes) herramientas: palas, zapapicos, rastrillos, mallas para cernir arena, agua, suelo, semillas, plantas, guantes protectores, cubre bocas, sombreros y otros.</a:t>
                      </a:r>
                    </a:p>
                  </a:txBody>
                  <a:tcPr/>
                </a:tc>
                <a:tc>
                  <a:txBody>
                    <a:bodyPr/>
                    <a:lstStyle/>
                    <a:p>
                      <a:r>
                        <a:rPr lang="es-MX" sz="1400" dirty="0" smtClean="0"/>
                        <a:t>Imágenes de Google.</a:t>
                      </a:r>
                    </a:p>
                    <a:p>
                      <a:endParaRPr lang="es-MX" sz="1400" dirty="0"/>
                    </a:p>
                  </a:txBody>
                  <a:tcPr/>
                </a:tc>
              </a:tr>
              <a:tr h="370840">
                <a:tc>
                  <a:txBody>
                    <a:bodyPr/>
                    <a:lstStyle/>
                    <a:p>
                      <a:r>
                        <a:rPr lang="es-MX" sz="1400" dirty="0" smtClean="0"/>
                        <a:t>DIDÁCTICOS</a:t>
                      </a:r>
                      <a:endParaRPr lang="es-MX" sz="1400" dirty="0"/>
                    </a:p>
                  </a:txBody>
                  <a:tcPr/>
                </a:tc>
                <a:tc>
                  <a:txBody>
                    <a:bodyPr/>
                    <a:lstStyle/>
                    <a:p>
                      <a:r>
                        <a:rPr lang="es-MX" sz="1400" dirty="0" smtClean="0"/>
                        <a:t>Manual de Lombricomposta</a:t>
                      </a:r>
                    </a:p>
                    <a:p>
                      <a:r>
                        <a:rPr lang="es-MX" sz="1400" dirty="0" smtClean="0"/>
                        <a:t>Manual</a:t>
                      </a:r>
                      <a:r>
                        <a:rPr lang="es-MX" sz="1400" baseline="0" dirty="0" smtClean="0"/>
                        <a:t> de Reciclado</a:t>
                      </a:r>
                    </a:p>
                    <a:p>
                      <a:r>
                        <a:rPr lang="es-MX" sz="1400" baseline="0" dirty="0" smtClean="0"/>
                        <a:t>Carteles y videos de difusión.</a:t>
                      </a:r>
                    </a:p>
                  </a:txBody>
                  <a:tcPr/>
                </a:tc>
              </a:tr>
              <a:tr h="370840">
                <a:tc>
                  <a:txBody>
                    <a:bodyPr/>
                    <a:lstStyle/>
                    <a:p>
                      <a:r>
                        <a:rPr lang="es-MX" sz="1400" dirty="0" smtClean="0"/>
                        <a:t>HUMANOS E INSTITUCIONALES</a:t>
                      </a:r>
                      <a:endParaRPr lang="es-MX" sz="1400" dirty="0"/>
                    </a:p>
                  </a:txBody>
                  <a:tcPr/>
                </a:tc>
                <a:tc>
                  <a:txBody>
                    <a:bodyPr/>
                    <a:lstStyle/>
                    <a:p>
                      <a:r>
                        <a:rPr lang="es-MX" sz="1400" dirty="0" smtClean="0"/>
                        <a:t>COMUNIDAD ESCOLAR</a:t>
                      </a:r>
                    </a:p>
                    <a:p>
                      <a:r>
                        <a:rPr lang="es-MX" sz="1400" dirty="0" smtClean="0"/>
                        <a:t>AUTORIDADES</a:t>
                      </a:r>
                      <a:r>
                        <a:rPr lang="es-MX" sz="1400" baseline="0" dirty="0" smtClean="0"/>
                        <a:t> EDUCATIVAS Y MUNICIPALES</a:t>
                      </a:r>
                    </a:p>
                    <a:p>
                      <a:endParaRPr lang="es-MX" sz="1400" dirty="0"/>
                    </a:p>
                  </a:txBody>
                  <a:tcPr/>
                </a:tc>
              </a:tr>
              <a:tr h="370840">
                <a:tc>
                  <a:txBody>
                    <a:bodyPr/>
                    <a:lstStyle/>
                    <a:p>
                      <a:r>
                        <a:rPr lang="es-MX" sz="1400" dirty="0" smtClean="0"/>
                        <a:t>PROFESIONALES Y TÉCNICOS</a:t>
                      </a:r>
                      <a:endParaRPr lang="es-MX" sz="1400" dirty="0"/>
                    </a:p>
                  </a:txBody>
                  <a:tcPr/>
                </a:tc>
                <a:tc>
                  <a:txBody>
                    <a:bodyPr/>
                    <a:lstStyle/>
                    <a:p>
                      <a:r>
                        <a:rPr lang="es-MX" sz="1400" dirty="0" smtClean="0"/>
                        <a:t>PROMOTORES DE SANEAMIENTO AMBIENTAL</a:t>
                      </a:r>
                      <a:endParaRPr lang="es-MX" sz="1400" dirty="0"/>
                    </a:p>
                  </a:txBody>
                  <a:tcPr/>
                </a:tc>
              </a:tr>
              <a:tr h="370840">
                <a:tc>
                  <a:txBody>
                    <a:bodyPr/>
                    <a:lstStyle/>
                    <a:p>
                      <a:r>
                        <a:rPr lang="es-MX" sz="1400" dirty="0" smtClean="0"/>
                        <a:t>ASESORAMIENTO PARA</a:t>
                      </a:r>
                      <a:r>
                        <a:rPr lang="es-MX" sz="1400" baseline="0" dirty="0" smtClean="0"/>
                        <a:t> EL PROYECTO</a:t>
                      </a:r>
                      <a:endParaRPr lang="es-MX" sz="1400" dirty="0"/>
                    </a:p>
                  </a:txBody>
                  <a:tcPr/>
                </a:tc>
                <a:tc>
                  <a:txBody>
                    <a:bodyPr/>
                    <a:lstStyle/>
                    <a:p>
                      <a:r>
                        <a:rPr lang="es-MX" sz="1400" dirty="0" smtClean="0"/>
                        <a:t>MSTRO.</a:t>
                      </a:r>
                      <a:r>
                        <a:rPr lang="es-MX" sz="1400" baseline="0" dirty="0" smtClean="0"/>
                        <a:t> LEOPOLDO BECERRA Diplomado IAVA.</a:t>
                      </a:r>
                    </a:p>
                    <a:p>
                      <a:endParaRPr lang="es-MX" sz="1400" i="1" baseline="0" dirty="0" smtClean="0"/>
                    </a:p>
                  </a:txBody>
                  <a:tcPr/>
                </a:tc>
              </a:tr>
            </a:tbl>
          </a:graphicData>
        </a:graphic>
      </p:graphicFrame>
    </p:spTree>
    <p:extLst>
      <p:ext uri="{BB962C8B-B14F-4D97-AF65-F5344CB8AC3E}">
        <p14:creationId xmlns:p14="http://schemas.microsoft.com/office/powerpoint/2010/main" val="26749668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79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2" name="1 CuadroTexto"/>
          <p:cNvSpPr txBox="1"/>
          <p:nvPr/>
        </p:nvSpPr>
        <p:spPr>
          <a:xfrm>
            <a:off x="1084943" y="461898"/>
            <a:ext cx="6954724" cy="3046988"/>
          </a:xfrm>
          <a:prstGeom prst="rect">
            <a:avLst/>
          </a:prstGeom>
          <a:noFill/>
        </p:spPr>
        <p:txBody>
          <a:bodyPr wrap="none" rtlCol="0">
            <a:spAutoFit/>
          </a:bodyPr>
          <a:lstStyle/>
          <a:p>
            <a:pPr algn="ctr"/>
            <a:r>
              <a:rPr lang="es-MX" sz="1600" b="1" dirty="0" smtClean="0">
                <a:solidFill>
                  <a:schemeClr val="tx2"/>
                </a:solidFill>
              </a:rPr>
              <a:t>REFERENTES BIBLIOGRÁFICOS Y ELECTRÓNICOS</a:t>
            </a:r>
          </a:p>
          <a:p>
            <a:endParaRPr lang="es-MX" sz="1600" b="1" dirty="0" smtClean="0">
              <a:solidFill>
                <a:schemeClr val="tx2"/>
              </a:solidFill>
            </a:endParaRPr>
          </a:p>
          <a:p>
            <a:r>
              <a:rPr lang="es-MX" sz="1600" b="1" dirty="0" smtClean="0">
                <a:solidFill>
                  <a:schemeClr val="tx2"/>
                </a:solidFill>
              </a:rPr>
              <a:t>— Castillo, Miguel A. (2011</a:t>
            </a:r>
            <a:r>
              <a:rPr lang="es-MX" sz="1600" b="1" dirty="0">
                <a:solidFill>
                  <a:schemeClr val="tx2"/>
                </a:solidFill>
              </a:rPr>
              <a:t>) </a:t>
            </a:r>
            <a:r>
              <a:rPr lang="es-MX" sz="1600" b="1" i="1" dirty="0">
                <a:solidFill>
                  <a:schemeClr val="tx2"/>
                </a:solidFill>
              </a:rPr>
              <a:t>T</a:t>
            </a:r>
            <a:r>
              <a:rPr lang="es-MX" sz="1600" b="1" i="1" dirty="0" smtClean="0">
                <a:solidFill>
                  <a:schemeClr val="tx2"/>
                </a:solidFill>
              </a:rPr>
              <a:t>u proyecto en  5 pasos.com</a:t>
            </a:r>
          </a:p>
          <a:p>
            <a:endParaRPr lang="es-MX" sz="1600" b="1" i="1" dirty="0">
              <a:solidFill>
                <a:schemeClr val="tx2"/>
              </a:solidFill>
            </a:endParaRPr>
          </a:p>
          <a:p>
            <a:r>
              <a:rPr lang="es-MX" sz="1600" b="1" dirty="0" smtClean="0">
                <a:solidFill>
                  <a:schemeClr val="tx2"/>
                </a:solidFill>
              </a:rPr>
              <a:t>— Contreras </a:t>
            </a:r>
            <a:r>
              <a:rPr lang="es-MX" sz="1600" b="1" dirty="0" err="1">
                <a:solidFill>
                  <a:schemeClr val="tx2"/>
                </a:solidFill>
              </a:rPr>
              <a:t>Arzoff</a:t>
            </a:r>
            <a:r>
              <a:rPr lang="es-MX" sz="1600" b="1" dirty="0">
                <a:solidFill>
                  <a:schemeClr val="tx2"/>
                </a:solidFill>
              </a:rPr>
              <a:t>, Diana C. (s/f) </a:t>
            </a:r>
            <a:r>
              <a:rPr lang="es-MX" sz="1600" b="1" i="1" dirty="0">
                <a:solidFill>
                  <a:schemeClr val="tx2"/>
                </a:solidFill>
              </a:rPr>
              <a:t>¿Cómo construir un proyecto? </a:t>
            </a:r>
            <a:endParaRPr lang="es-MX" sz="1600" b="1" i="1" dirty="0" smtClean="0">
              <a:solidFill>
                <a:schemeClr val="tx2"/>
              </a:solidFill>
            </a:endParaRPr>
          </a:p>
          <a:p>
            <a:r>
              <a:rPr lang="es-MX" sz="1600" b="1" dirty="0" smtClean="0">
                <a:solidFill>
                  <a:schemeClr val="tx2"/>
                </a:solidFill>
              </a:rPr>
              <a:t>Sistema </a:t>
            </a:r>
            <a:r>
              <a:rPr lang="es-MX" sz="1600" b="1" dirty="0">
                <a:solidFill>
                  <a:schemeClr val="tx2"/>
                </a:solidFill>
              </a:rPr>
              <a:t>de educación Virtual. Jalisco</a:t>
            </a:r>
            <a:r>
              <a:rPr lang="es-MX" sz="1600" b="1" dirty="0" smtClean="0">
                <a:solidFill>
                  <a:schemeClr val="tx2"/>
                </a:solidFill>
              </a:rPr>
              <a:t>.</a:t>
            </a:r>
          </a:p>
          <a:p>
            <a:endParaRPr lang="es-MX" sz="1600" b="1" dirty="0" smtClean="0">
              <a:solidFill>
                <a:schemeClr val="tx2"/>
              </a:solidFill>
            </a:endParaRPr>
          </a:p>
          <a:p>
            <a:r>
              <a:rPr lang="es-MX" sz="1600" b="1" dirty="0" smtClean="0">
                <a:solidFill>
                  <a:schemeClr val="tx2"/>
                </a:solidFill>
              </a:rPr>
              <a:t>—Guía de reciclaje (2008) SEMADES, JALISCO</a:t>
            </a:r>
          </a:p>
          <a:p>
            <a:r>
              <a:rPr lang="es-MX" sz="1600" b="1" dirty="0" smtClean="0">
                <a:solidFill>
                  <a:schemeClr val="tx2"/>
                </a:solidFill>
              </a:rPr>
              <a:t>                  http//:semades.jalisco.gob.mx</a:t>
            </a:r>
          </a:p>
          <a:p>
            <a:r>
              <a:rPr lang="es-MX" sz="1600" b="1" dirty="0" smtClean="0">
                <a:solidFill>
                  <a:schemeClr val="tx2"/>
                </a:solidFill>
              </a:rPr>
              <a:t>—Manual de compostaje municipal. (2006) México</a:t>
            </a:r>
            <a:r>
              <a:rPr lang="es-MX" sz="1600" b="1" dirty="0" smtClean="0">
                <a:solidFill>
                  <a:schemeClr val="tx2"/>
                </a:solidFill>
              </a:rPr>
              <a:t>.</a:t>
            </a:r>
          </a:p>
          <a:p>
            <a:endParaRPr lang="es-MX" sz="1600" b="1" dirty="0" smtClean="0">
              <a:solidFill>
                <a:schemeClr val="tx2"/>
              </a:solidFill>
            </a:endParaRPr>
          </a:p>
          <a:p>
            <a:r>
              <a:rPr lang="es-MX" sz="1600" u="sng" dirty="0" smtClean="0">
                <a:hlinkClick r:id="rId2"/>
              </a:rPr>
              <a:t>—http</a:t>
            </a:r>
            <a:r>
              <a:rPr lang="es-MX" sz="1600" u="sng" dirty="0">
                <a:hlinkClick r:id="rId2"/>
              </a:rPr>
              <a:t>://didacticacongancho.wordpress.com/2009/04/29/edcucacion-ambiental</a:t>
            </a:r>
            <a:r>
              <a:rPr lang="es-MX" sz="1600" u="sng" dirty="0" smtClean="0">
                <a:hlinkClick r:id="rId2"/>
              </a:rPr>
              <a:t>/</a:t>
            </a:r>
            <a:endParaRPr lang="es-MX" sz="1600" u="sng" dirty="0" smtClean="0"/>
          </a:p>
        </p:txBody>
      </p:sp>
      <p:pic>
        <p:nvPicPr>
          <p:cNvPr id="1026" name="Picture 2" descr="C:\Users\Joséhiginio\Documents\PLANEACIÓN Escuela telesecundaria\I PLANEACIÓN 3° GRADO TELESECUNDARIA\7° TECNOLOGÍA III\planta árbole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32862" y="3508887"/>
            <a:ext cx="3058881" cy="1957684"/>
          </a:xfrm>
          <a:prstGeom prst="rect">
            <a:avLst/>
          </a:prstGeom>
          <a:noFill/>
          <a:extLst>
            <a:ext uri="{909E8E84-426E-40DD-AFC4-6F175D3DCCD1}">
              <a14:hiddenFill xmlns:a14="http://schemas.microsoft.com/office/drawing/2010/main">
                <a:solidFill>
                  <a:srgbClr val="FFFFFF"/>
                </a:solidFill>
              </a14:hiddenFill>
            </a:ext>
          </a:extLst>
        </p:spPr>
      </p:pic>
      <p:sp>
        <p:nvSpPr>
          <p:cNvPr id="3" name="2 Rectángulo"/>
          <p:cNvSpPr/>
          <p:nvPr/>
        </p:nvSpPr>
        <p:spPr>
          <a:xfrm>
            <a:off x="2353028" y="5517232"/>
            <a:ext cx="4418551" cy="923330"/>
          </a:xfrm>
          <a:prstGeom prst="rect">
            <a:avLst/>
          </a:prstGeom>
        </p:spPr>
        <p:style>
          <a:lnRef idx="0">
            <a:schemeClr val="accent3"/>
          </a:lnRef>
          <a:fillRef idx="3">
            <a:schemeClr val="accent3"/>
          </a:fillRef>
          <a:effectRef idx="3">
            <a:schemeClr val="accent3"/>
          </a:effectRef>
          <a:fontRef idx="minor">
            <a:schemeClr val="lt1"/>
          </a:fontRef>
        </p:style>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b="1" spc="50" dirty="0" smtClean="0">
                <a:ln w="11430"/>
                <a:solidFill>
                  <a:srgbClr val="002060"/>
                </a:solidFill>
                <a:effectLst>
                  <a:outerShdw blurRad="38100" dist="38100" dir="2700000" algn="tl">
                    <a:srgbClr val="000000">
                      <a:alpha val="43137"/>
                    </a:srgbClr>
                  </a:outerShdw>
                </a:effectLst>
              </a:rPr>
              <a:t>RESPONSABLE DEL PROYECTO</a:t>
            </a:r>
          </a:p>
          <a:p>
            <a:pPr algn="ctr"/>
            <a:r>
              <a:rPr lang="es-ES" b="1" spc="50" dirty="0" smtClean="0">
                <a:ln w="11430"/>
                <a:solidFill>
                  <a:srgbClr val="002060"/>
                </a:solidFill>
                <a:effectLst>
                  <a:outerShdw blurRad="38100" dist="38100" dir="2700000" algn="tl">
                    <a:srgbClr val="000000">
                      <a:alpha val="43137"/>
                    </a:srgbClr>
                  </a:outerShdw>
                </a:effectLst>
              </a:rPr>
              <a:t>JOSÉ HIGINIO ENRÍQUEZ CASTELLÓN</a:t>
            </a:r>
          </a:p>
          <a:p>
            <a:pPr algn="ctr"/>
            <a:r>
              <a:rPr lang="es-ES" b="1" spc="50" dirty="0" smtClean="0">
                <a:ln w="11430"/>
                <a:solidFill>
                  <a:srgbClr val="002060"/>
                </a:solidFill>
                <a:effectLst>
                  <a:outerShdw blurRad="38100" dist="38100" dir="2700000" algn="tl">
                    <a:srgbClr val="000000">
                      <a:alpha val="43137"/>
                    </a:srgbClr>
                  </a:outerShdw>
                </a:effectLst>
              </a:rPr>
              <a:t>IAVA. JUNIO 2013</a:t>
            </a:r>
            <a:endParaRPr lang="es-ES" b="1" spc="50" dirty="0">
              <a:ln w="11430"/>
              <a:solidFill>
                <a:srgbClr val="00206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5958192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92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3" name="2 Rectángulo"/>
          <p:cNvSpPr/>
          <p:nvPr/>
        </p:nvSpPr>
        <p:spPr>
          <a:xfrm>
            <a:off x="277168" y="908720"/>
            <a:ext cx="8712968" cy="2554545"/>
          </a:xfrm>
          <a:prstGeom prst="rect">
            <a:avLst/>
          </a:prstGeom>
        </p:spPr>
        <p:txBody>
          <a:bodyPr wrap="square">
            <a:spAutoFit/>
          </a:bodyPr>
          <a:lstStyle/>
          <a:p>
            <a:pPr marL="165100" lvl="0" indent="-165100" eaLnBrk="0" fontAlgn="base" hangingPunct="0">
              <a:spcBef>
                <a:spcPct val="0"/>
              </a:spcBef>
              <a:spcAft>
                <a:spcPct val="0"/>
              </a:spcAft>
              <a:buFont typeface="Arial" pitchFamily="34" charset="0"/>
              <a:buChar char="•"/>
            </a:pPr>
            <a:r>
              <a:rPr lang="es-MX" sz="2000" dirty="0" smtClean="0">
                <a:solidFill>
                  <a:srgbClr val="002060"/>
                </a:solidFill>
                <a:latin typeface="Arial" pitchFamily="34" charset="0"/>
                <a:ea typeface="Times New Roman" pitchFamily="18" charset="0"/>
                <a:cs typeface="Arial" pitchFamily="34" charset="0"/>
              </a:rPr>
              <a:t>Alumnos </a:t>
            </a:r>
            <a:r>
              <a:rPr lang="es-MX" sz="2000" dirty="0">
                <a:solidFill>
                  <a:srgbClr val="002060"/>
                </a:solidFill>
                <a:latin typeface="Arial" pitchFamily="34" charset="0"/>
                <a:ea typeface="Times New Roman" pitchFamily="18" charset="0"/>
                <a:cs typeface="Arial" pitchFamily="34" charset="0"/>
              </a:rPr>
              <a:t>de Telesecundaria, 1°, 2° y 3° grado, "Sor Juana Inés de la </a:t>
            </a:r>
            <a:r>
              <a:rPr lang="es-MX" sz="2000" dirty="0" smtClean="0">
                <a:solidFill>
                  <a:srgbClr val="002060"/>
                </a:solidFill>
                <a:latin typeface="Arial" pitchFamily="34" charset="0"/>
                <a:ea typeface="Times New Roman" pitchFamily="18" charset="0"/>
                <a:cs typeface="Arial" pitchFamily="34" charset="0"/>
              </a:rPr>
              <a:t>Cruz“</a:t>
            </a:r>
          </a:p>
          <a:p>
            <a:pPr lvl="0" eaLnBrk="0" fontAlgn="base" hangingPunct="0">
              <a:spcBef>
                <a:spcPct val="0"/>
              </a:spcBef>
              <a:spcAft>
                <a:spcPct val="0"/>
              </a:spcAft>
            </a:pPr>
            <a:endParaRPr lang="es-MX" sz="2000" dirty="0">
              <a:solidFill>
                <a:srgbClr val="002060"/>
              </a:solidFill>
              <a:latin typeface="Arial" pitchFamily="34" charset="0"/>
              <a:cs typeface="Arial" pitchFamily="34" charset="0"/>
            </a:endParaRPr>
          </a:p>
          <a:p>
            <a:pPr lvl="0" eaLnBrk="0" fontAlgn="base" hangingPunct="0">
              <a:spcBef>
                <a:spcPct val="0"/>
              </a:spcBef>
              <a:spcAft>
                <a:spcPct val="0"/>
              </a:spcAft>
              <a:buFontTx/>
              <a:buChar char="•"/>
            </a:pPr>
            <a:r>
              <a:rPr lang="es-MX" sz="2000" dirty="0" smtClean="0">
                <a:solidFill>
                  <a:srgbClr val="002060"/>
                </a:solidFill>
                <a:latin typeface="Arial" pitchFamily="34" charset="0"/>
                <a:ea typeface="Times New Roman" pitchFamily="18" charset="0"/>
                <a:cs typeface="Arial" pitchFamily="34" charset="0"/>
              </a:rPr>
              <a:t> Egresados y/o </a:t>
            </a:r>
            <a:r>
              <a:rPr lang="es-MX" sz="2000" dirty="0">
                <a:solidFill>
                  <a:srgbClr val="002060"/>
                </a:solidFill>
                <a:latin typeface="Arial" pitchFamily="34" charset="0"/>
                <a:ea typeface="Times New Roman" pitchFamily="18" charset="0"/>
                <a:cs typeface="Arial" pitchFamily="34" charset="0"/>
              </a:rPr>
              <a:t>alumnos </a:t>
            </a:r>
            <a:r>
              <a:rPr lang="es-MX" sz="2000" dirty="0" smtClean="0">
                <a:solidFill>
                  <a:srgbClr val="002060"/>
                </a:solidFill>
                <a:latin typeface="Arial" pitchFamily="34" charset="0"/>
                <a:ea typeface="Times New Roman" pitchFamily="18" charset="0"/>
                <a:cs typeface="Arial" pitchFamily="34" charset="0"/>
              </a:rPr>
              <a:t>del </a:t>
            </a:r>
            <a:r>
              <a:rPr lang="es-MX" sz="2000" dirty="0">
                <a:solidFill>
                  <a:srgbClr val="002060"/>
                </a:solidFill>
                <a:latin typeface="Arial" pitchFamily="34" charset="0"/>
                <a:ea typeface="Times New Roman" pitchFamily="18" charset="0"/>
                <a:cs typeface="Arial" pitchFamily="34" charset="0"/>
              </a:rPr>
              <a:t>Colegio de Bachilleres de Cuautla, </a:t>
            </a:r>
            <a:r>
              <a:rPr lang="es-MX" sz="2000" dirty="0" smtClean="0">
                <a:solidFill>
                  <a:srgbClr val="002060"/>
                </a:solidFill>
                <a:latin typeface="Arial" pitchFamily="34" charset="0"/>
                <a:ea typeface="Times New Roman" pitchFamily="18" charset="0"/>
                <a:cs typeface="Arial" pitchFamily="34" charset="0"/>
              </a:rPr>
              <a:t>Jalisco. </a:t>
            </a:r>
          </a:p>
          <a:p>
            <a:pPr lvl="0" eaLnBrk="0" fontAlgn="base" hangingPunct="0">
              <a:spcBef>
                <a:spcPct val="0"/>
              </a:spcBef>
              <a:spcAft>
                <a:spcPct val="0"/>
              </a:spcAft>
            </a:pPr>
            <a:endParaRPr lang="es-MX" sz="2000" dirty="0">
              <a:solidFill>
                <a:srgbClr val="002060"/>
              </a:solidFill>
              <a:latin typeface="Arial" pitchFamily="34" charset="0"/>
              <a:cs typeface="Arial" pitchFamily="34" charset="0"/>
            </a:endParaRPr>
          </a:p>
          <a:p>
            <a:pPr eaLnBrk="0" fontAlgn="base" hangingPunct="0">
              <a:spcBef>
                <a:spcPct val="0"/>
              </a:spcBef>
              <a:spcAft>
                <a:spcPct val="0"/>
              </a:spcAft>
              <a:buFontTx/>
              <a:buChar char="•"/>
            </a:pPr>
            <a:r>
              <a:rPr lang="es-MX" sz="2000" dirty="0" smtClean="0">
                <a:solidFill>
                  <a:srgbClr val="002060"/>
                </a:solidFill>
                <a:latin typeface="Arial" pitchFamily="34" charset="0"/>
                <a:ea typeface="Times New Roman" pitchFamily="18" charset="0"/>
                <a:cs typeface="Arial" pitchFamily="34" charset="0"/>
              </a:rPr>
              <a:t> Docentes </a:t>
            </a:r>
            <a:r>
              <a:rPr lang="es-MX" sz="2000" dirty="0">
                <a:solidFill>
                  <a:srgbClr val="002060"/>
                </a:solidFill>
                <a:latin typeface="Arial" pitchFamily="34" charset="0"/>
                <a:ea typeface="Times New Roman" pitchFamily="18" charset="0"/>
                <a:cs typeface="Arial" pitchFamily="34" charset="0"/>
              </a:rPr>
              <a:t>de la zona escolar 56 de telesecundaria: </a:t>
            </a:r>
            <a:r>
              <a:rPr lang="es-MX" sz="2000" dirty="0" smtClean="0">
                <a:solidFill>
                  <a:srgbClr val="002060"/>
                </a:solidFill>
                <a:latin typeface="Arial" pitchFamily="34" charset="0"/>
                <a:ea typeface="Times New Roman" pitchFamily="18" charset="0"/>
                <a:cs typeface="Arial" pitchFamily="34" charset="0"/>
              </a:rPr>
              <a:t>Cuautla y </a:t>
            </a:r>
            <a:r>
              <a:rPr lang="es-MX" sz="2000" dirty="0">
                <a:solidFill>
                  <a:srgbClr val="002060"/>
                </a:solidFill>
                <a:latin typeface="Arial" pitchFamily="34" charset="0"/>
                <a:ea typeface="Times New Roman" pitchFamily="18" charset="0"/>
                <a:cs typeface="Arial" pitchFamily="34" charset="0"/>
              </a:rPr>
              <a:t>Ayutla, Jalisco</a:t>
            </a:r>
            <a:r>
              <a:rPr lang="es-MX" sz="2000" dirty="0" smtClean="0">
                <a:solidFill>
                  <a:srgbClr val="002060"/>
                </a:solidFill>
                <a:latin typeface="Arial" pitchFamily="34" charset="0"/>
                <a:ea typeface="Times New Roman" pitchFamily="18" charset="0"/>
                <a:cs typeface="Arial" pitchFamily="34" charset="0"/>
              </a:rPr>
              <a:t>.</a:t>
            </a:r>
            <a:r>
              <a:rPr lang="es-MX" sz="2000" dirty="0">
                <a:solidFill>
                  <a:srgbClr val="002060"/>
                </a:solidFill>
                <a:latin typeface="Arial" pitchFamily="34" charset="0"/>
                <a:cs typeface="Arial" pitchFamily="34" charset="0"/>
              </a:rPr>
              <a:t> </a:t>
            </a:r>
            <a:endParaRPr lang="es-MX" sz="2000" dirty="0" smtClean="0">
              <a:solidFill>
                <a:srgbClr val="002060"/>
              </a:solidFill>
              <a:latin typeface="Arial" pitchFamily="34" charset="0"/>
              <a:cs typeface="Arial" pitchFamily="34" charset="0"/>
            </a:endParaRPr>
          </a:p>
          <a:p>
            <a:pPr eaLnBrk="0" fontAlgn="base" hangingPunct="0">
              <a:spcBef>
                <a:spcPct val="0"/>
              </a:spcBef>
              <a:spcAft>
                <a:spcPct val="0"/>
              </a:spcAft>
            </a:pPr>
            <a:endParaRPr lang="es-MX" sz="2000" dirty="0" smtClean="0">
              <a:solidFill>
                <a:srgbClr val="002060"/>
              </a:solidFill>
              <a:latin typeface="Arial" pitchFamily="34" charset="0"/>
              <a:cs typeface="Arial" pitchFamily="34" charset="0"/>
            </a:endParaRPr>
          </a:p>
          <a:p>
            <a:pPr eaLnBrk="0" fontAlgn="base" hangingPunct="0">
              <a:spcBef>
                <a:spcPct val="0"/>
              </a:spcBef>
              <a:spcAft>
                <a:spcPct val="0"/>
              </a:spcAft>
              <a:buFontTx/>
              <a:buChar char="•"/>
            </a:pPr>
            <a:r>
              <a:rPr lang="es-MX" sz="2000" dirty="0" smtClean="0">
                <a:solidFill>
                  <a:srgbClr val="002060"/>
                </a:solidFill>
                <a:latin typeface="Arial" pitchFamily="34" charset="0"/>
                <a:cs typeface="Arial" pitchFamily="34" charset="0"/>
              </a:rPr>
              <a:t>Responsable </a:t>
            </a:r>
            <a:r>
              <a:rPr lang="es-MX" sz="2000" dirty="0">
                <a:solidFill>
                  <a:srgbClr val="002060"/>
                </a:solidFill>
                <a:latin typeface="Arial" pitchFamily="34" charset="0"/>
                <a:cs typeface="Arial" pitchFamily="34" charset="0"/>
              </a:rPr>
              <a:t>del proyecto: JOSE HIGINIO ENRÍQUEZ </a:t>
            </a:r>
            <a:r>
              <a:rPr lang="es-MX" sz="2000" dirty="0" smtClean="0">
                <a:solidFill>
                  <a:srgbClr val="002060"/>
                </a:solidFill>
                <a:latin typeface="Arial" pitchFamily="34" charset="0"/>
                <a:cs typeface="Arial" pitchFamily="34" charset="0"/>
              </a:rPr>
              <a:t>CASTELLÓN</a:t>
            </a:r>
            <a:endParaRPr lang="es-MX" sz="2000" dirty="0">
              <a:solidFill>
                <a:srgbClr val="002060"/>
              </a:solidFill>
              <a:latin typeface="Arial" pitchFamily="34" charset="0"/>
              <a:cs typeface="Arial" pitchFamily="34" charset="0"/>
            </a:endParaRPr>
          </a:p>
        </p:txBody>
      </p:sp>
      <p:pic>
        <p:nvPicPr>
          <p:cNvPr id="2050" name="Picture 2" descr="C:\Users\Joséhiginio\Pictures\José Higinio 49\celebrado el día de muerto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73932" y="3573016"/>
            <a:ext cx="3914292" cy="2924944"/>
          </a:xfrm>
          <a:prstGeom prst="rect">
            <a:avLst/>
          </a:prstGeom>
          <a:noFill/>
          <a:extLst>
            <a:ext uri="{909E8E84-426E-40DD-AFC4-6F175D3DCCD1}">
              <a14:hiddenFill xmlns:a14="http://schemas.microsoft.com/office/drawing/2010/main">
                <a:solidFill>
                  <a:srgbClr val="FFFFFF"/>
                </a:solidFill>
              </a14:hiddenFill>
            </a:ext>
          </a:extLst>
        </p:spPr>
      </p:pic>
      <p:sp>
        <p:nvSpPr>
          <p:cNvPr id="2" name="1 Rectángulo"/>
          <p:cNvSpPr/>
          <p:nvPr/>
        </p:nvSpPr>
        <p:spPr>
          <a:xfrm>
            <a:off x="467544" y="304662"/>
            <a:ext cx="6264696" cy="369332"/>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lvl="0" indent="450850" fontAlgn="base">
              <a:spcBef>
                <a:spcPct val="0"/>
              </a:spcBef>
              <a:spcAft>
                <a:spcPct val="0"/>
              </a:spcAft>
            </a:pPr>
            <a:r>
              <a:rPr lang="es-MX"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ea typeface="Times New Roman" pitchFamily="18" charset="0"/>
                <a:cs typeface="Arial" pitchFamily="34" charset="0"/>
              </a:rPr>
              <a:t>CARACTERIZACIÓN DE LOS PARTICIPANTES</a:t>
            </a:r>
          </a:p>
        </p:txBody>
      </p:sp>
    </p:spTree>
    <p:extLst>
      <p:ext uri="{BB962C8B-B14F-4D97-AF65-F5344CB8AC3E}">
        <p14:creationId xmlns:p14="http://schemas.microsoft.com/office/powerpoint/2010/main" val="13704105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92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4" name="3 CuadroTexto"/>
          <p:cNvSpPr txBox="1"/>
          <p:nvPr/>
        </p:nvSpPr>
        <p:spPr>
          <a:xfrm>
            <a:off x="827584" y="1112759"/>
            <a:ext cx="7992887" cy="2800767"/>
          </a:xfrm>
          <a:prstGeom prst="rect">
            <a:avLst/>
          </a:prstGeom>
          <a:noFill/>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es-MX" sz="2000" dirty="0" smtClean="0">
                <a:ln w="1905"/>
                <a:solidFill>
                  <a:schemeClr val="accent2">
                    <a:lumMod val="75000"/>
                  </a:schemeClr>
                </a:solidFill>
                <a:effectLst>
                  <a:innerShdw blurRad="69850" dist="43180" dir="5400000">
                    <a:srgbClr val="000000">
                      <a:alpha val="65000"/>
                    </a:srgbClr>
                  </a:innerShdw>
                </a:effectLst>
              </a:rPr>
              <a:t>PLANTEAMIENTO DEL PROBLEMA</a:t>
            </a:r>
          </a:p>
          <a:p>
            <a:endParaRPr lang="es-MX" sz="2000" dirty="0">
              <a:ln w="1905"/>
              <a:solidFill>
                <a:schemeClr val="accent2">
                  <a:lumMod val="75000"/>
                </a:schemeClr>
              </a:solidFill>
              <a:effectLst>
                <a:innerShdw blurRad="69850" dist="43180" dir="5400000">
                  <a:srgbClr val="000000">
                    <a:alpha val="65000"/>
                  </a:srgbClr>
                </a:innerShdw>
              </a:effectLst>
            </a:endParaRPr>
          </a:p>
          <a:p>
            <a:pPr algn="just"/>
            <a:r>
              <a:rPr lang="es-MX" sz="2000" dirty="0">
                <a:ln w="1905"/>
                <a:solidFill>
                  <a:srgbClr val="002060"/>
                </a:solidFill>
                <a:effectLst>
                  <a:innerShdw blurRad="69850" dist="43180" dir="5400000">
                    <a:srgbClr val="000000">
                      <a:alpha val="65000"/>
                    </a:srgbClr>
                  </a:innerShdw>
                </a:effectLst>
              </a:rPr>
              <a:t>Una de las problemáticas detectadas es que a lo largo de la vía de acceso </a:t>
            </a:r>
            <a:r>
              <a:rPr lang="es-MX" sz="2000" dirty="0" smtClean="0">
                <a:ln w="1905"/>
                <a:solidFill>
                  <a:srgbClr val="002060"/>
                </a:solidFill>
                <a:effectLst>
                  <a:innerShdw blurRad="69850" dist="43180" dir="5400000">
                    <a:srgbClr val="000000">
                      <a:alpha val="65000"/>
                    </a:srgbClr>
                  </a:innerShdw>
                </a:effectLst>
              </a:rPr>
              <a:t>a </a:t>
            </a:r>
            <a:r>
              <a:rPr lang="es-MX" sz="2000" dirty="0">
                <a:ln w="1905"/>
                <a:solidFill>
                  <a:srgbClr val="002060"/>
                </a:solidFill>
                <a:effectLst>
                  <a:innerShdw blurRad="69850" dist="43180" dir="5400000">
                    <a:srgbClr val="000000">
                      <a:alpha val="65000"/>
                    </a:srgbClr>
                  </a:innerShdw>
                </a:effectLst>
              </a:rPr>
              <a:t>las comunidades de Tierras Blancas, Suelos Duros y el Chilacayote, municipio de Cuautla, Jalisco, </a:t>
            </a:r>
            <a:r>
              <a:rPr lang="es-MX" sz="2000" dirty="0" smtClean="0">
                <a:ln w="1905"/>
                <a:solidFill>
                  <a:srgbClr val="002060"/>
                </a:solidFill>
                <a:effectLst>
                  <a:innerShdw blurRad="69850" dist="43180" dir="5400000">
                    <a:srgbClr val="000000">
                      <a:alpha val="65000"/>
                    </a:srgbClr>
                  </a:innerShdw>
                </a:effectLst>
              </a:rPr>
              <a:t>ubicadas </a:t>
            </a:r>
            <a:r>
              <a:rPr lang="es-MX" sz="2000" dirty="0">
                <a:ln w="1905"/>
                <a:solidFill>
                  <a:srgbClr val="002060"/>
                </a:solidFill>
                <a:effectLst>
                  <a:innerShdw blurRad="69850" dist="43180" dir="5400000">
                    <a:srgbClr val="000000">
                      <a:alpha val="65000"/>
                    </a:srgbClr>
                  </a:innerShdw>
                </a:effectLst>
              </a:rPr>
              <a:t>en un tramo de terracería de 32 kilómetros, </a:t>
            </a:r>
            <a:r>
              <a:rPr lang="es-MX" sz="2000" dirty="0" smtClean="0">
                <a:ln w="1905"/>
                <a:solidFill>
                  <a:srgbClr val="002060"/>
                </a:solidFill>
                <a:effectLst>
                  <a:innerShdw blurRad="69850" dist="43180" dir="5400000">
                    <a:srgbClr val="000000">
                      <a:alpha val="65000"/>
                    </a:srgbClr>
                  </a:innerShdw>
                </a:effectLst>
              </a:rPr>
              <a:t>se </a:t>
            </a:r>
            <a:r>
              <a:rPr lang="es-MX" sz="2000" dirty="0">
                <a:ln w="1905"/>
                <a:solidFill>
                  <a:srgbClr val="002060"/>
                </a:solidFill>
                <a:effectLst>
                  <a:innerShdw blurRad="69850" dist="43180" dir="5400000">
                    <a:srgbClr val="000000">
                      <a:alpha val="65000"/>
                    </a:srgbClr>
                  </a:innerShdw>
                </a:effectLst>
              </a:rPr>
              <a:t>puede observar que estos senderos los están utilizando como tiraderos de basura</a:t>
            </a:r>
            <a:r>
              <a:rPr lang="es-MX" sz="2000" dirty="0" smtClean="0">
                <a:ln w="1905"/>
                <a:solidFill>
                  <a:srgbClr val="002060"/>
                </a:solidFill>
                <a:effectLst>
                  <a:innerShdw blurRad="69850" dist="43180" dir="5400000">
                    <a:srgbClr val="000000">
                      <a:alpha val="65000"/>
                    </a:srgbClr>
                  </a:innerShdw>
                </a:effectLst>
              </a:rPr>
              <a:t>.</a:t>
            </a:r>
          </a:p>
          <a:p>
            <a:pPr algn="just"/>
            <a:r>
              <a:rPr lang="es-MX" dirty="0" smtClean="0">
                <a:ln w="1905"/>
                <a:solidFill>
                  <a:schemeClr val="accent2">
                    <a:lumMod val="75000"/>
                  </a:schemeClr>
                </a:solidFill>
                <a:effectLst>
                  <a:innerShdw blurRad="69850" dist="43180" dir="5400000">
                    <a:srgbClr val="000000">
                      <a:alpha val="65000"/>
                    </a:srgbClr>
                  </a:innerShdw>
                </a:effectLst>
              </a:rPr>
              <a:t> </a:t>
            </a:r>
          </a:p>
          <a:p>
            <a:endParaRPr lang="es-MX"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5" name="1 Título"/>
          <p:cNvSpPr>
            <a:spLocks noGrp="1"/>
          </p:cNvSpPr>
          <p:nvPr>
            <p:ph type="title"/>
          </p:nvPr>
        </p:nvSpPr>
        <p:spPr>
          <a:xfrm>
            <a:off x="467544" y="332656"/>
            <a:ext cx="8229600" cy="792088"/>
          </a:xfrm>
        </p:spPr>
        <p:txBody>
          <a:bodyPr>
            <a:norm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es-MX" sz="2800" b="1" cap="all" dirty="0" smtClean="0">
                <a:ln/>
                <a:solidFill>
                  <a:schemeClr val="tx2">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PROYECTO PEDAGÓGICO</a:t>
            </a:r>
            <a:endParaRPr lang="es-MX" sz="2800" b="1" cap="all" dirty="0">
              <a:ln/>
              <a:solidFill>
                <a:schemeClr val="tx2">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5122" name="Picture 2" descr="C:\Users\Joséhiginio\Documents\DIPLOMADO IAVA\PROYECTO FINAL\basura 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3884306"/>
            <a:ext cx="2193925" cy="1646237"/>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Users\Joséhiginio\Documents\DIPLOMADO IAVA\PROYECTO FINAL\camp_0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52886" y="3564664"/>
            <a:ext cx="3629114" cy="27218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27751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pattFill prst="zigZag">
          <a:fgClr>
            <a:srgbClr val="00B050"/>
          </a:fgClr>
          <a:bgClr>
            <a:schemeClr val="bg1"/>
          </a:bgClr>
        </a:pattFill>
        <a:effectLst/>
      </p:bgPr>
    </p:bg>
    <p:spTree>
      <p:nvGrpSpPr>
        <p:cNvPr id="1" name=""/>
        <p:cNvGrpSpPr/>
        <p:nvPr/>
      </p:nvGrpSpPr>
      <p:grpSpPr>
        <a:xfrm>
          <a:off x="0" y="0"/>
          <a:ext cx="0" cy="0"/>
          <a:chOff x="0" y="0"/>
          <a:chExt cx="0" cy="0"/>
        </a:xfrm>
      </p:grpSpPr>
      <p:pic>
        <p:nvPicPr>
          <p:cNvPr id="4" name="Picture 14" descr="mapa de Cuautla"/>
          <p:cNvPicPr/>
          <p:nvPr/>
        </p:nvPicPr>
        <p:blipFill>
          <a:blip r:embed="rId2">
            <a:extLst>
              <a:ext uri="{28A0092B-C50C-407E-A947-70E740481C1C}">
                <a14:useLocalDpi xmlns:a14="http://schemas.microsoft.com/office/drawing/2010/main" val="0"/>
              </a:ext>
            </a:extLst>
          </a:blip>
          <a:srcRect/>
          <a:stretch>
            <a:fillRect/>
          </a:stretch>
        </p:blipFill>
        <p:spPr bwMode="auto">
          <a:xfrm>
            <a:off x="2735796" y="959892"/>
            <a:ext cx="5483515" cy="5062872"/>
          </a:xfrm>
          <a:prstGeom prst="rect">
            <a:avLst/>
          </a:prstGeom>
          <a:noFill/>
          <a:ln>
            <a:noFill/>
          </a:ln>
          <a:extLst/>
        </p:spPr>
      </p:pic>
      <p:sp>
        <p:nvSpPr>
          <p:cNvPr id="5" name="Cuadro de texto 2"/>
          <p:cNvSpPr txBox="1">
            <a:spLocks noChangeArrowheads="1"/>
          </p:cNvSpPr>
          <p:nvPr/>
        </p:nvSpPr>
        <p:spPr bwMode="auto">
          <a:xfrm>
            <a:off x="42640" y="1984555"/>
            <a:ext cx="2522679" cy="1015535"/>
          </a:xfrm>
          <a:prstGeom prst="rect">
            <a:avLst/>
          </a:prstGeom>
          <a:solidFill>
            <a:schemeClr val="accent3">
              <a:lumMod val="40000"/>
              <a:lumOff val="60000"/>
            </a:schemeClr>
          </a:solidFill>
          <a:ln w="9525">
            <a:solidFill>
              <a:srgbClr val="000000"/>
            </a:solidFill>
            <a:miter lim="800000"/>
            <a:headEnd/>
            <a:tailEnd/>
          </a:ln>
        </p:spPr>
        <p:txBody>
          <a:bodyPr rot="0" vert="horz" wrap="square" lIns="91440" tIns="45720" rIns="91440" bIns="45720" anchor="t" anchorCtr="0">
            <a:noAutofit/>
          </a:bodyPr>
          <a:lstStyle/>
          <a:p>
            <a:r>
              <a:rPr lang="es-MX" sz="1600" dirty="0" smtClean="0">
                <a:effectLst/>
                <a:latin typeface="Calibri"/>
                <a:ea typeface="Calibri"/>
                <a:cs typeface="Times New Roman"/>
              </a:rPr>
              <a:t>Centro </a:t>
            </a:r>
            <a:r>
              <a:rPr lang="es-MX" sz="1600" dirty="0">
                <a:effectLst/>
                <a:latin typeface="Calibri"/>
                <a:ea typeface="Calibri"/>
                <a:cs typeface="Times New Roman"/>
              </a:rPr>
              <a:t>de trabajo Chilacayote, Cuautla Jal. </a:t>
            </a:r>
            <a:endParaRPr lang="es-MX" sz="1600" dirty="0" smtClean="0">
              <a:effectLst/>
              <a:latin typeface="Calibri"/>
              <a:ea typeface="Calibri"/>
              <a:cs typeface="Times New Roman"/>
            </a:endParaRPr>
          </a:p>
          <a:p>
            <a:r>
              <a:rPr lang="es-MX" sz="1600" dirty="0" smtClean="0"/>
              <a:t>Altitud 2,260 metros </a:t>
            </a:r>
            <a:r>
              <a:rPr lang="es-MX" sz="1600" dirty="0" err="1" smtClean="0"/>
              <a:t>s.n.m</a:t>
            </a:r>
            <a:r>
              <a:rPr lang="es-MX" sz="1600" dirty="0" smtClean="0"/>
              <a:t>.</a:t>
            </a:r>
            <a:endParaRPr lang="es-MX" sz="1600" dirty="0"/>
          </a:p>
          <a:p>
            <a:pPr marL="90170" algn="ctr">
              <a:lnSpc>
                <a:spcPct val="115000"/>
              </a:lnSpc>
              <a:spcAft>
                <a:spcPts val="1000"/>
              </a:spcAft>
            </a:pPr>
            <a:endParaRPr lang="es-MX" sz="1600" dirty="0">
              <a:effectLst/>
              <a:latin typeface="Calibri"/>
              <a:ea typeface="Calibri"/>
              <a:cs typeface="Times New Roman"/>
            </a:endParaRPr>
          </a:p>
        </p:txBody>
      </p:sp>
      <p:cxnSp>
        <p:nvCxnSpPr>
          <p:cNvPr id="7" name="6 Conector recto de flecha"/>
          <p:cNvCxnSpPr/>
          <p:nvPr/>
        </p:nvCxnSpPr>
        <p:spPr>
          <a:xfrm>
            <a:off x="1835696" y="2996952"/>
            <a:ext cx="2016224" cy="936104"/>
          </a:xfrm>
          <a:prstGeom prst="straightConnector1">
            <a:avLst/>
          </a:prstGeom>
          <a:ln w="317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 name="9 CuadroTexto"/>
          <p:cNvSpPr txBox="1"/>
          <p:nvPr/>
        </p:nvSpPr>
        <p:spPr>
          <a:xfrm>
            <a:off x="6300192" y="344795"/>
            <a:ext cx="2647825" cy="461665"/>
          </a:xfrm>
          <a:prstGeom prst="rect">
            <a:avLst/>
          </a:prstGeom>
          <a:noFill/>
        </p:spPr>
        <p:txBody>
          <a:bodyPr wrap="square" rtlCol="0">
            <a:spAutoFit/>
          </a:bodyPr>
          <a:lstStyle/>
          <a:p>
            <a:r>
              <a:rPr lang="es-MX" sz="2400" dirty="0" smtClean="0">
                <a:solidFill>
                  <a:srgbClr val="002060"/>
                </a:solidFill>
              </a:rPr>
              <a:t>Cabecera Municipal</a:t>
            </a:r>
            <a:endParaRPr lang="es-MX" sz="2400" dirty="0">
              <a:solidFill>
                <a:srgbClr val="002060"/>
              </a:solidFill>
            </a:endParaRPr>
          </a:p>
        </p:txBody>
      </p:sp>
      <p:cxnSp>
        <p:nvCxnSpPr>
          <p:cNvPr id="11" name="10 Conector recto de flecha"/>
          <p:cNvCxnSpPr/>
          <p:nvPr/>
        </p:nvCxnSpPr>
        <p:spPr>
          <a:xfrm flipH="1">
            <a:off x="6156176" y="779512"/>
            <a:ext cx="1467928" cy="2361456"/>
          </a:xfrm>
          <a:prstGeom prst="straightConnector1">
            <a:avLst/>
          </a:prstGeom>
          <a:ln w="317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 name="1 CuadroTexto"/>
          <p:cNvSpPr txBox="1"/>
          <p:nvPr/>
        </p:nvSpPr>
        <p:spPr>
          <a:xfrm>
            <a:off x="755576" y="410180"/>
            <a:ext cx="3386633" cy="461665"/>
          </a:xfrm>
          <a:prstGeom prst="rect">
            <a:avLst/>
          </a:prstGeom>
          <a:noFill/>
        </p:spPr>
        <p:txBody>
          <a:bodyPr wrap="none" rtlCol="0">
            <a:spAutoFit/>
          </a:bodyPr>
          <a:lstStyle/>
          <a:p>
            <a:r>
              <a:rPr lang="es-MX"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UBICACIÓN GEOGRÁFICA</a:t>
            </a:r>
            <a:endParaRPr lang="es-MX"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20851854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92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2" name="1 Rectángulo"/>
          <p:cNvSpPr/>
          <p:nvPr/>
        </p:nvSpPr>
        <p:spPr>
          <a:xfrm>
            <a:off x="1259632" y="1052736"/>
            <a:ext cx="6984776" cy="3724096"/>
          </a:xfrm>
          <a:prstGeom prst="rect">
            <a:avLst/>
          </a:prstGeom>
        </p:spPr>
        <p:txBody>
          <a:bodyPr wrap="square">
            <a:spAutoFit/>
          </a:bodyPr>
          <a:lstStyle/>
          <a:p>
            <a:r>
              <a:rPr lang="es-MX"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OBJETIVO GENERAL</a:t>
            </a:r>
          </a:p>
          <a:p>
            <a:endParaRPr lang="es-MX"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algn="just"/>
            <a:r>
              <a:rPr lang="es-MX" dirty="0" smtClean="0"/>
              <a:t>        </a:t>
            </a:r>
            <a:r>
              <a:rPr lang="es-MX" sz="2000" dirty="0" smtClean="0">
                <a:solidFill>
                  <a:srgbClr val="002060"/>
                </a:solidFill>
              </a:rPr>
              <a:t>El </a:t>
            </a:r>
            <a:r>
              <a:rPr lang="es-MX" sz="2000" dirty="0">
                <a:solidFill>
                  <a:srgbClr val="002060"/>
                </a:solidFill>
              </a:rPr>
              <a:t>propósito es que los miembros de la comunidad escolar y pobladores tomen conciencia del daño que le estamos causando a la naturaleza, para lo cual hemos de difundir mediante una campaña, la manera que podemos contrarrestar el problema de la contaminación ambiental, </a:t>
            </a:r>
            <a:r>
              <a:rPr lang="es-MX" sz="2000" dirty="0" smtClean="0">
                <a:solidFill>
                  <a:srgbClr val="002060"/>
                </a:solidFill>
              </a:rPr>
              <a:t>por ejemplo, invitándolos </a:t>
            </a:r>
            <a:r>
              <a:rPr lang="es-MX" sz="2000" dirty="0">
                <a:solidFill>
                  <a:srgbClr val="002060"/>
                </a:solidFill>
              </a:rPr>
              <a:t>a separar los residuos orgánicos, en sus casas, mismos que podrán ser llevados a  la propia escuela Telesecundaria donde </a:t>
            </a:r>
            <a:r>
              <a:rPr lang="es-MX" sz="2000" dirty="0" smtClean="0">
                <a:solidFill>
                  <a:srgbClr val="002060"/>
                </a:solidFill>
              </a:rPr>
              <a:t>se labora, </a:t>
            </a:r>
            <a:r>
              <a:rPr lang="es-MX" sz="2000" dirty="0">
                <a:solidFill>
                  <a:srgbClr val="002060"/>
                </a:solidFill>
              </a:rPr>
              <a:t>ya que en la asignatura de Tecnología III hemos iniciado un proyecto tecnológico denominado “Lombricomposta”, para que se procesen los </a:t>
            </a:r>
            <a:r>
              <a:rPr lang="es-MX" sz="2000" dirty="0" smtClean="0">
                <a:solidFill>
                  <a:srgbClr val="002060"/>
                </a:solidFill>
              </a:rPr>
              <a:t>residuos orgánicos </a:t>
            </a:r>
            <a:r>
              <a:rPr lang="es-MX" sz="2000" dirty="0">
                <a:solidFill>
                  <a:srgbClr val="002060"/>
                </a:solidFill>
              </a:rPr>
              <a:t>y se conviertan en “</a:t>
            </a:r>
            <a:r>
              <a:rPr lang="es-MX" sz="2000" dirty="0" smtClean="0">
                <a:solidFill>
                  <a:srgbClr val="002060"/>
                </a:solidFill>
              </a:rPr>
              <a:t>humus”…</a:t>
            </a:r>
            <a:endParaRPr lang="es-MX" dirty="0"/>
          </a:p>
        </p:txBody>
      </p:sp>
      <p:sp>
        <p:nvSpPr>
          <p:cNvPr id="4" name="1 Título"/>
          <p:cNvSpPr txBox="1">
            <a:spLocks/>
          </p:cNvSpPr>
          <p:nvPr/>
        </p:nvSpPr>
        <p:spPr>
          <a:xfrm>
            <a:off x="457200" y="274638"/>
            <a:ext cx="8229600" cy="778098"/>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2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PROYECTO PEDAGÓGICO</a:t>
            </a:r>
            <a:endParaRPr lang="es-MX" sz="3200" dirty="0"/>
          </a:p>
        </p:txBody>
      </p:sp>
      <p:sp>
        <p:nvSpPr>
          <p:cNvPr id="5" name="4 Rectángulo"/>
          <p:cNvSpPr/>
          <p:nvPr/>
        </p:nvSpPr>
        <p:spPr>
          <a:xfrm>
            <a:off x="1691680" y="5013176"/>
            <a:ext cx="6552728" cy="914400"/>
          </a:xfrm>
          <a:prstGeom prst="rect">
            <a:avLst/>
          </a:prstGeom>
          <a:gradFill>
            <a:gsLst>
              <a:gs pos="0">
                <a:srgbClr val="DDEBCF"/>
              </a:gs>
              <a:gs pos="92000">
                <a:srgbClr val="9CB86E"/>
              </a:gs>
              <a:gs pos="100000">
                <a:srgbClr val="156B1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dirty="0" smtClean="0">
                <a:solidFill>
                  <a:srgbClr val="002060"/>
                </a:solidFill>
              </a:rPr>
              <a:t>…esto </a:t>
            </a:r>
            <a:r>
              <a:rPr lang="es-MX" dirty="0">
                <a:solidFill>
                  <a:srgbClr val="002060"/>
                </a:solidFill>
              </a:rPr>
              <a:t>es tierra fértil que pueda ser aprovechada por las plantas y árboles de la comunidad: hortalizas, frutales y pináceas, incluso en floricultura. </a:t>
            </a:r>
          </a:p>
        </p:txBody>
      </p:sp>
    </p:spTree>
    <p:extLst>
      <p:ext uri="{BB962C8B-B14F-4D97-AF65-F5344CB8AC3E}">
        <p14:creationId xmlns:p14="http://schemas.microsoft.com/office/powerpoint/2010/main" val="7176324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92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sz="36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PROYECTO PEDAGÓGICO</a:t>
            </a:r>
            <a:r>
              <a:rPr lang="es-MX" dirty="0"/>
              <a:t/>
            </a:r>
            <a:br>
              <a:rPr lang="es-MX" dirty="0"/>
            </a:br>
            <a:endParaRPr lang="es-MX" dirty="0"/>
          </a:p>
        </p:txBody>
      </p:sp>
      <p:sp>
        <p:nvSpPr>
          <p:cNvPr id="4" name="3 Rectángulo"/>
          <p:cNvSpPr/>
          <p:nvPr/>
        </p:nvSpPr>
        <p:spPr>
          <a:xfrm>
            <a:off x="611560" y="1052736"/>
            <a:ext cx="7848872" cy="1908215"/>
          </a:xfrm>
          <a:prstGeom prst="rect">
            <a:avLst/>
          </a:prstGeom>
        </p:spPr>
        <p:txBody>
          <a:bodyPr wrap="square">
            <a:spAutoFit/>
          </a:bodyPr>
          <a:lstStyle/>
          <a:p>
            <a:pPr algn="just"/>
            <a:r>
              <a:rPr lang="es-MX" sz="2000" b="1" dirty="0" smtClean="0">
                <a:solidFill>
                  <a:srgbClr val="002060"/>
                </a:solidFill>
              </a:rPr>
              <a:t>	Es </a:t>
            </a:r>
            <a:r>
              <a:rPr lang="es-MX" sz="2000" b="1" dirty="0">
                <a:solidFill>
                  <a:srgbClr val="002060"/>
                </a:solidFill>
              </a:rPr>
              <a:t>por ello que en  la comunidad donde </a:t>
            </a:r>
            <a:r>
              <a:rPr lang="es-MX" sz="2000" b="1" dirty="0" smtClean="0">
                <a:solidFill>
                  <a:srgbClr val="002060"/>
                </a:solidFill>
              </a:rPr>
              <a:t>laboro, se </a:t>
            </a:r>
            <a:r>
              <a:rPr lang="es-MX" sz="2000" b="1" dirty="0">
                <a:solidFill>
                  <a:srgbClr val="002060"/>
                </a:solidFill>
              </a:rPr>
              <a:t>requiere que los alumnos y alumnas de Telesecundaria, </a:t>
            </a:r>
            <a:r>
              <a:rPr lang="es-MX" sz="2000" b="1" dirty="0" smtClean="0">
                <a:solidFill>
                  <a:srgbClr val="002060"/>
                </a:solidFill>
              </a:rPr>
              <a:t> aprendan </a:t>
            </a:r>
            <a:r>
              <a:rPr lang="es-MX" sz="2000" b="1" dirty="0">
                <a:solidFill>
                  <a:srgbClr val="002060"/>
                </a:solidFill>
              </a:rPr>
              <a:t>a separar y reciclar los residuos sólidos, </a:t>
            </a:r>
            <a:r>
              <a:rPr lang="es-MX" sz="2000" b="1" dirty="0" smtClean="0">
                <a:solidFill>
                  <a:srgbClr val="002060"/>
                </a:solidFill>
              </a:rPr>
              <a:t> al </a:t>
            </a:r>
            <a:r>
              <a:rPr lang="es-MX" sz="2000" b="1" dirty="0">
                <a:solidFill>
                  <a:srgbClr val="002060"/>
                </a:solidFill>
              </a:rPr>
              <a:t>igual que entre los habitantes de la </a:t>
            </a:r>
            <a:r>
              <a:rPr lang="es-MX" sz="2000" b="1" dirty="0" smtClean="0">
                <a:solidFill>
                  <a:srgbClr val="002060"/>
                </a:solidFill>
              </a:rPr>
              <a:t>región, para </a:t>
            </a:r>
            <a:r>
              <a:rPr lang="es-MX" sz="2000" b="1" dirty="0">
                <a:solidFill>
                  <a:srgbClr val="002060"/>
                </a:solidFill>
              </a:rPr>
              <a:t>fomentar la recolección adecuada de la basura y el saneamiento ambiental</a:t>
            </a:r>
            <a:r>
              <a:rPr lang="es-MX" sz="2000" b="1" dirty="0" smtClean="0">
                <a:solidFill>
                  <a:srgbClr val="002060"/>
                </a:solidFill>
              </a:rPr>
              <a:t>.</a:t>
            </a:r>
            <a:endParaRPr lang="es-MX" sz="2000" dirty="0" smtClean="0"/>
          </a:p>
          <a:p>
            <a:pPr algn="just"/>
            <a:endParaRPr lang="es-MX" dirty="0"/>
          </a:p>
        </p:txBody>
      </p:sp>
      <p:pic>
        <p:nvPicPr>
          <p:cNvPr id="6146" name="Picture 2" descr="https://fbcdn-sphotos-h-a.akamaihd.net/hphotos-ak-ash3/63728_346781392087703_1076877507_n.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01688" y="2852936"/>
            <a:ext cx="4032448" cy="3024336"/>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7352" y="4007173"/>
            <a:ext cx="2319407" cy="17395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descr="C:\Users\Joséhiginio\Documents\DIPLOMADO IAVA\PROYECTO FINAL\Proyecto Educación ambiental y las TIC\wpid-photo-jan-14-2013-1115-am.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24128" y="2913608"/>
            <a:ext cx="2322631" cy="8940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87599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92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2" name="1 Rectángulo"/>
          <p:cNvSpPr/>
          <p:nvPr/>
        </p:nvSpPr>
        <p:spPr>
          <a:xfrm>
            <a:off x="1043608" y="1052736"/>
            <a:ext cx="7344816" cy="1754326"/>
          </a:xfrm>
          <a:prstGeom prst="rect">
            <a:avLst/>
          </a:prstGeom>
        </p:spPr>
        <p:txBody>
          <a:bodyPr wrap="square">
            <a:spAutoFit/>
          </a:bodyPr>
          <a:lstStyle/>
          <a:p>
            <a:pPr algn="just"/>
            <a:r>
              <a:rPr lang="es-MX" b="1" dirty="0">
                <a:solidFill>
                  <a:srgbClr val="002060"/>
                </a:solidFill>
              </a:rPr>
              <a:t>La manera en que haremos la difusión del proyecto mediante las TIC es por medio de la incorporación de varios videos educativos que nos permitan en una primera fase, conocer la problemática, donde las personas tomen conciencia del daño generado al medio ambiente. Y participen en la mejora de las condiciones de vida y salud ambiental, al depositar los residuos sólidos en los lugares más adecuados.</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2996952"/>
            <a:ext cx="4238141" cy="23431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CuadroTexto"/>
          <p:cNvSpPr txBox="1"/>
          <p:nvPr/>
        </p:nvSpPr>
        <p:spPr>
          <a:xfrm>
            <a:off x="1187624" y="476672"/>
            <a:ext cx="5035866" cy="369332"/>
          </a:xfrm>
          <a:prstGeom prst="rect">
            <a:avLst/>
          </a:prstGeom>
          <a:noFill/>
        </p:spPr>
        <p:txBody>
          <a:bodyPr wrap="non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s-MX" b="1" cap="all" dirty="0" smtClean="0">
                <a:ln w="0"/>
                <a:solidFill>
                  <a:schemeClr val="tx2">
                    <a:lumMod val="75000"/>
                  </a:schemeClr>
                </a:solidFill>
                <a:effectLst>
                  <a:reflection blurRad="12700" stA="50000" endPos="50000" dist="5000" dir="5400000" sy="-100000" rotWithShape="0"/>
                </a:effectLst>
              </a:rPr>
              <a:t>FASE I “INVESTIGUEMOS CONOCIMIENTOS ÚTILES”</a:t>
            </a:r>
            <a:endParaRPr lang="es-MX" b="1" cap="all" dirty="0">
              <a:ln w="0"/>
              <a:solidFill>
                <a:schemeClr val="tx2">
                  <a:lumMod val="75000"/>
                </a:schemeClr>
              </a:solidFill>
              <a:effectLst>
                <a:reflection blurRad="12700" stA="50000" endPos="50000" dist="5000" dir="5400000" sy="-100000" rotWithShape="0"/>
              </a:effectLst>
            </a:endParaRPr>
          </a:p>
        </p:txBody>
      </p:sp>
      <p:sp>
        <p:nvSpPr>
          <p:cNvPr id="4" name="3 Rectángulo"/>
          <p:cNvSpPr/>
          <p:nvPr/>
        </p:nvSpPr>
        <p:spPr>
          <a:xfrm>
            <a:off x="757512" y="5517232"/>
            <a:ext cx="7742441" cy="800219"/>
          </a:xfrm>
          <a:prstGeom prst="rect">
            <a:avLst/>
          </a:prstGeom>
        </p:spPr>
        <p:txBody>
          <a:bodyPr wrap="none">
            <a:spAutoFit/>
          </a:bodyPr>
          <a:lstStyle/>
          <a:p>
            <a:r>
              <a:rPr lang="es-MX" dirty="0" smtClean="0">
                <a:hlinkClick r:id="rId3"/>
              </a:rPr>
              <a:t>PRIMER RECURSOS: http</a:t>
            </a:r>
            <a:r>
              <a:rPr lang="es-MX" dirty="0">
                <a:hlinkClick r:id="rId3"/>
              </a:rPr>
              <a:t>://</a:t>
            </a:r>
            <a:r>
              <a:rPr lang="es-MX" dirty="0" smtClean="0">
                <a:hlinkClick r:id="rId3"/>
              </a:rPr>
              <a:t>youtu.be/TaNOcZ-Z7sY</a:t>
            </a:r>
            <a:r>
              <a:rPr lang="es-MX" dirty="0" smtClean="0"/>
              <a:t>  “Historia de una lata de atún”</a:t>
            </a:r>
          </a:p>
          <a:p>
            <a:r>
              <a:rPr lang="es-MX" sz="1400" dirty="0"/>
              <a:t>Vídeo de educación ambiental producido para el Proyecto Educación Ambiental </a:t>
            </a:r>
            <a:r>
              <a:rPr lang="es-MX" sz="1400" dirty="0" smtClean="0"/>
              <a:t>vía </a:t>
            </a:r>
            <a:r>
              <a:rPr lang="es-MX" sz="1400" dirty="0"/>
              <a:t>Nuevas Tecnologías </a:t>
            </a:r>
            <a:endParaRPr lang="es-MX" sz="1400" dirty="0" smtClean="0"/>
          </a:p>
          <a:p>
            <a:r>
              <a:rPr lang="es-MX" sz="1400" dirty="0" smtClean="0"/>
              <a:t>ejecutado </a:t>
            </a:r>
            <a:r>
              <a:rPr lang="es-MX" sz="1400" dirty="0"/>
              <a:t>por el ICER y financiado por el ICER y </a:t>
            </a:r>
            <a:r>
              <a:rPr lang="es-MX" sz="1400" dirty="0" smtClean="0"/>
              <a:t>Swiss </a:t>
            </a:r>
            <a:r>
              <a:rPr lang="es-MX" sz="1400" dirty="0" err="1" smtClean="0"/>
              <a:t>Contact</a:t>
            </a:r>
            <a:r>
              <a:rPr lang="es-MX" sz="1400" dirty="0"/>
              <a:t>. Costa Rica, 2002.</a:t>
            </a:r>
          </a:p>
        </p:txBody>
      </p:sp>
    </p:spTree>
    <p:extLst>
      <p:ext uri="{BB962C8B-B14F-4D97-AF65-F5344CB8AC3E}">
        <p14:creationId xmlns:p14="http://schemas.microsoft.com/office/powerpoint/2010/main" val="9409650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92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2" name="1 Rectángulo"/>
          <p:cNvSpPr/>
          <p:nvPr/>
        </p:nvSpPr>
        <p:spPr>
          <a:xfrm>
            <a:off x="1043608" y="980728"/>
            <a:ext cx="6984776" cy="1477328"/>
          </a:xfrm>
          <a:prstGeom prst="rect">
            <a:avLst/>
          </a:prstGeom>
        </p:spPr>
        <p:txBody>
          <a:bodyPr wrap="square">
            <a:spAutoFit/>
          </a:bodyPr>
          <a:lstStyle/>
          <a:p>
            <a:pPr algn="just"/>
            <a:r>
              <a:rPr lang="es-MX" b="1" dirty="0" smtClean="0">
                <a:solidFill>
                  <a:schemeClr val="tx2">
                    <a:lumMod val="75000"/>
                  </a:schemeClr>
                </a:solidFill>
              </a:rPr>
              <a:t>	Para lograr el objetivo, además, proponemos </a:t>
            </a:r>
            <a:r>
              <a:rPr lang="es-MX" b="1" dirty="0">
                <a:solidFill>
                  <a:schemeClr val="tx2">
                    <a:lumMod val="75000"/>
                  </a:schemeClr>
                </a:solidFill>
              </a:rPr>
              <a:t>la instalación de canastas de recolección para todo tipo de plásticos, cartón, vidrio, papel, y latas de aluminio, en lugares estratégicos de la comunidad, con el fin de llevarlos a un centro de acopio y reciclado, con el apoyo de las autoridades municipales del lugar.</a:t>
            </a:r>
          </a:p>
        </p:txBody>
      </p:sp>
      <p:pic>
        <p:nvPicPr>
          <p:cNvPr id="3" name="0 Imagen"/>
          <p:cNvPicPr/>
          <p:nvPr/>
        </p:nvPicPr>
        <p:blipFill>
          <a:blip r:embed="rId2" cstate="print">
            <a:extLst>
              <a:ext uri="{28A0092B-C50C-407E-A947-70E740481C1C}">
                <a14:useLocalDpi xmlns:a14="http://schemas.microsoft.com/office/drawing/2010/main" val="0"/>
              </a:ext>
            </a:extLst>
          </a:blip>
          <a:stretch>
            <a:fillRect/>
          </a:stretch>
        </p:blipFill>
        <p:spPr>
          <a:xfrm>
            <a:off x="910444" y="2678559"/>
            <a:ext cx="3722712" cy="2478633"/>
          </a:xfrm>
          <a:prstGeom prst="rect">
            <a:avLst/>
          </a:prstGeom>
        </p:spPr>
      </p:pic>
      <p:sp>
        <p:nvSpPr>
          <p:cNvPr id="4" name="3 Rectángulo"/>
          <p:cNvSpPr/>
          <p:nvPr/>
        </p:nvSpPr>
        <p:spPr>
          <a:xfrm>
            <a:off x="2051719" y="5157192"/>
            <a:ext cx="5731091" cy="1292662"/>
          </a:xfrm>
          <a:prstGeom prst="rect">
            <a:avLst/>
          </a:prstGeom>
        </p:spPr>
        <p:txBody>
          <a:bodyPr wrap="square">
            <a:spAutoFit/>
          </a:bodyPr>
          <a:lstStyle/>
          <a:p>
            <a:pPr algn="ctr"/>
            <a:r>
              <a:rPr lang="es-MX" sz="2400" b="1" i="1" dirty="0" smtClean="0">
                <a:solidFill>
                  <a:srgbClr val="002060"/>
                </a:solidFill>
              </a:rPr>
              <a:t>“</a:t>
            </a:r>
            <a:r>
              <a:rPr lang="es-MX" sz="2400" b="1" i="1" dirty="0">
                <a:solidFill>
                  <a:srgbClr val="002060"/>
                </a:solidFill>
              </a:rPr>
              <a:t>Creando conciencia”</a:t>
            </a:r>
          </a:p>
          <a:p>
            <a:pPr algn="ctr"/>
            <a:r>
              <a:rPr lang="es-MX" dirty="0" smtClean="0">
                <a:hlinkClick r:id="rId3"/>
              </a:rPr>
              <a:t>SEGUNDO RECURSO: </a:t>
            </a:r>
            <a:r>
              <a:rPr lang="es-MX" dirty="0">
                <a:hlinkClick r:id="rId4"/>
              </a:rPr>
              <a:t>http://</a:t>
            </a:r>
            <a:r>
              <a:rPr lang="es-MX" dirty="0" smtClean="0">
                <a:hlinkClick r:id="rId4"/>
              </a:rPr>
              <a:t>youtu.be/8onRX_X7pkE</a:t>
            </a:r>
            <a:endParaRPr lang="es-MX" dirty="0" smtClean="0"/>
          </a:p>
          <a:p>
            <a:pPr algn="ctr"/>
            <a:r>
              <a:rPr lang="es-MX" dirty="0" smtClean="0">
                <a:hlinkClick r:id="rId5"/>
              </a:rPr>
              <a:t>OTRO ENLACE             http</a:t>
            </a:r>
            <a:r>
              <a:rPr lang="es-MX" dirty="0">
                <a:hlinkClick r:id="rId5"/>
              </a:rPr>
              <a:t>://</a:t>
            </a:r>
            <a:r>
              <a:rPr lang="es-MX" dirty="0" smtClean="0">
                <a:hlinkClick r:id="rId5"/>
              </a:rPr>
              <a:t>youtu.be/L-SAy2FA6bw</a:t>
            </a:r>
            <a:r>
              <a:rPr lang="es-MX" dirty="0" smtClean="0"/>
              <a:t> </a:t>
            </a:r>
            <a:endParaRPr lang="es-MX" dirty="0"/>
          </a:p>
          <a:p>
            <a:pPr algn="ctr"/>
            <a:endParaRPr lang="es-MX" dirty="0" smtClean="0"/>
          </a:p>
        </p:txBody>
      </p:sp>
      <p:pic>
        <p:nvPicPr>
          <p:cNvPr id="1026" name="Picture 2" descr="C:\Users\Joséhiginio\Documents\DIPLOMADO IAVA\PROYECTO FINAL\Proyecto Educación ambiental y las TIC\acopio de plásticos.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08104" y="2673794"/>
            <a:ext cx="3246593" cy="2478633"/>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2771800" y="386392"/>
            <a:ext cx="2816220" cy="400110"/>
          </a:xfrm>
          <a:prstGeom prst="rect">
            <a:avLst/>
          </a:prstGeom>
        </p:spPr>
        <p:txBody>
          <a:bodyPr wrap="none">
            <a:spAutoFit/>
          </a:bodyPr>
          <a:lstStyle/>
          <a:p>
            <a:r>
              <a:rPr lang="es-MX" sz="2000" b="1" cap="all" dirty="0">
                <a:ln/>
                <a:solidFill>
                  <a:schemeClr val="tx2">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PROYECTO PEDAGÓGICO</a:t>
            </a:r>
            <a:endParaRPr lang="es-MX" sz="2000" dirty="0"/>
          </a:p>
        </p:txBody>
      </p:sp>
      <p:pic>
        <p:nvPicPr>
          <p:cNvPr id="3074" name="Picture 2" descr="C:\Users\Joséhiginio\Documents\DIPLOMADO IAVA\PROYECTO FINAL\manos que modelan.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84745" y="3177442"/>
            <a:ext cx="2065037" cy="14713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74999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2" name="1 Rectángulo"/>
          <p:cNvSpPr/>
          <p:nvPr/>
        </p:nvSpPr>
        <p:spPr>
          <a:xfrm>
            <a:off x="503548" y="1223695"/>
            <a:ext cx="6840760" cy="1754326"/>
          </a:xfrm>
          <a:prstGeom prst="rect">
            <a:avLst/>
          </a:prstGeom>
        </p:spPr>
        <p:txBody>
          <a:bodyPr wrap="square">
            <a:spAutoFit/>
          </a:bodyPr>
          <a:lstStyle/>
          <a:p>
            <a:r>
              <a:rPr lang="es-MX" b="1" dirty="0" smtClean="0">
                <a:solidFill>
                  <a:srgbClr val="0070C0"/>
                </a:solidFill>
              </a:rPr>
              <a:t>TERCER RECURSO DE DIFUSIÓN </a:t>
            </a:r>
            <a:r>
              <a:rPr lang="es-MX" b="1" i="1" dirty="0" smtClean="0">
                <a:solidFill>
                  <a:srgbClr val="002060"/>
                </a:solidFill>
              </a:rPr>
              <a:t>“QUIERO </a:t>
            </a:r>
            <a:r>
              <a:rPr lang="es-MX" b="1" i="1" dirty="0">
                <a:solidFill>
                  <a:srgbClr val="002060"/>
                </a:solidFill>
              </a:rPr>
              <a:t>VIVIR </a:t>
            </a:r>
            <a:r>
              <a:rPr lang="es-MX" b="1" i="1" dirty="0" smtClean="0">
                <a:solidFill>
                  <a:srgbClr val="002060"/>
                </a:solidFill>
              </a:rPr>
              <a:t>MEJOR”</a:t>
            </a:r>
          </a:p>
          <a:p>
            <a:r>
              <a:rPr lang="es-MX" dirty="0">
                <a:hlinkClick r:id="rId2"/>
              </a:rPr>
              <a:t>http://youtu.be/mY--</a:t>
            </a:r>
            <a:r>
              <a:rPr lang="es-MX" dirty="0" smtClean="0">
                <a:hlinkClick r:id="rId2"/>
              </a:rPr>
              <a:t>D25Lmb8</a:t>
            </a:r>
            <a:endParaRPr lang="es-MX" dirty="0" smtClean="0"/>
          </a:p>
          <a:p>
            <a:endParaRPr lang="es-MX" dirty="0"/>
          </a:p>
          <a:p>
            <a:r>
              <a:rPr lang="es-ES" b="1" dirty="0">
                <a:solidFill>
                  <a:srgbClr val="002060"/>
                </a:solidFill>
              </a:rPr>
              <a:t>Publicado el 09/07/2012 Canción creada para tomar conciencia sobre el cuidado del medio ambiente y nuestro planeta.</a:t>
            </a:r>
            <a:br>
              <a:rPr lang="es-ES" b="1" dirty="0">
                <a:solidFill>
                  <a:srgbClr val="002060"/>
                </a:solidFill>
              </a:rPr>
            </a:br>
            <a:r>
              <a:rPr lang="es-ES" b="1" dirty="0">
                <a:solidFill>
                  <a:srgbClr val="002060"/>
                </a:solidFill>
              </a:rPr>
              <a:t>Letra y Música: Alejandro Ventura Morales Voz: Daniela </a:t>
            </a:r>
            <a:r>
              <a:rPr lang="es-ES" b="1" dirty="0" err="1">
                <a:solidFill>
                  <a:srgbClr val="002060"/>
                </a:solidFill>
              </a:rPr>
              <a:t>Sono</a:t>
            </a:r>
            <a:r>
              <a:rPr lang="es-ES" b="1" dirty="0">
                <a:solidFill>
                  <a:srgbClr val="002060"/>
                </a:solidFill>
              </a:rPr>
              <a:t> </a:t>
            </a:r>
            <a:endParaRPr lang="es-MX" b="1" dirty="0">
              <a:solidFill>
                <a:srgbClr val="002060"/>
              </a:solidFill>
            </a:endParaRPr>
          </a:p>
        </p:txBody>
      </p:sp>
      <p:pic>
        <p:nvPicPr>
          <p:cNvPr id="4098" name="Picture 2" descr="C:\Users\Joséhiginio\Documents\DIPLOMADO IAVA\PROYECTO FINAL\una flór que sobreviv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4019" y="3243932"/>
            <a:ext cx="3912096" cy="2934072"/>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Joséhiginio\Documents\DIPLOMADO IAVA\1° propedéutico feb-marzo\mqdefault.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8603" y="3594844"/>
            <a:ext cx="3505325" cy="2232248"/>
          </a:xfrm>
          <a:prstGeom prst="rect">
            <a:avLst/>
          </a:prstGeom>
          <a:noFill/>
          <a:extLst>
            <a:ext uri="{909E8E84-426E-40DD-AFC4-6F175D3DCCD1}">
              <a14:hiddenFill xmlns:a14="http://schemas.microsoft.com/office/drawing/2010/main">
                <a:solidFill>
                  <a:srgbClr val="FFFFFF"/>
                </a:solidFill>
              </a14:hiddenFill>
            </a:ext>
          </a:extLst>
        </p:spPr>
      </p:pic>
      <p:pic>
        <p:nvPicPr>
          <p:cNvPr id="4101" name="Picture 5" descr="http://www.ineemi.com/html/images/wallpapers/min2_20120119131456949933819.jpg">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49368" y="475468"/>
            <a:ext cx="1876747" cy="1496453"/>
          </a:xfrm>
          <a:prstGeom prst="rect">
            <a:avLst/>
          </a:prstGeom>
          <a:noFill/>
          <a:extLst>
            <a:ext uri="{909E8E84-426E-40DD-AFC4-6F175D3DCCD1}">
              <a14:hiddenFill xmlns:a14="http://schemas.microsoft.com/office/drawing/2010/main">
                <a:solidFill>
                  <a:srgbClr val="FFFFFF"/>
                </a:solidFill>
              </a14:hiddenFill>
            </a:ext>
          </a:extLst>
        </p:spPr>
      </p:pic>
      <p:sp>
        <p:nvSpPr>
          <p:cNvPr id="6" name="5 Rectángulo"/>
          <p:cNvSpPr/>
          <p:nvPr/>
        </p:nvSpPr>
        <p:spPr>
          <a:xfrm>
            <a:off x="1979712" y="476672"/>
            <a:ext cx="2816220" cy="400110"/>
          </a:xfrm>
          <a:prstGeom prst="rect">
            <a:avLst/>
          </a:prstGeom>
        </p:spPr>
        <p:txBody>
          <a:bodyPr wrap="none">
            <a:spAutoFit/>
          </a:bodyPr>
          <a:lstStyle/>
          <a:p>
            <a:r>
              <a:rPr lang="es-MX" sz="2000" b="1" cap="all" dirty="0">
                <a:ln/>
                <a:solidFill>
                  <a:schemeClr val="tx2">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PROYECTO PEDAGÓGICO</a:t>
            </a:r>
            <a:endParaRPr lang="es-MX" sz="2000" dirty="0"/>
          </a:p>
        </p:txBody>
      </p:sp>
    </p:spTree>
    <p:extLst>
      <p:ext uri="{BB962C8B-B14F-4D97-AF65-F5344CB8AC3E}">
        <p14:creationId xmlns:p14="http://schemas.microsoft.com/office/powerpoint/2010/main" val="1114610037"/>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474</TotalTime>
  <Words>937</Words>
  <Application>Microsoft Office PowerPoint</Application>
  <PresentationFormat>Presentación en pantalla (4:3)</PresentationFormat>
  <Paragraphs>144</Paragraphs>
  <Slides>13</Slides>
  <Notes>0</Notes>
  <HiddenSlides>0</HiddenSlides>
  <MMClips>0</MMClips>
  <ScaleCrop>false</ScaleCrop>
  <HeadingPairs>
    <vt:vector size="4" baseType="variant">
      <vt:variant>
        <vt:lpstr>Tema</vt:lpstr>
      </vt:variant>
      <vt:variant>
        <vt:i4>1</vt:i4>
      </vt:variant>
      <vt:variant>
        <vt:lpstr>Títulos de diapositiva</vt:lpstr>
      </vt:variant>
      <vt:variant>
        <vt:i4>13</vt:i4>
      </vt:variant>
    </vt:vector>
  </HeadingPairs>
  <TitlesOfParts>
    <vt:vector size="14" baseType="lpstr">
      <vt:lpstr>Tema de Office</vt:lpstr>
      <vt:lpstr>Diplomado IAVA. Grupo 63 novena generación PROYECTO PEDAGÓGICO soportado en las TIC</vt:lpstr>
      <vt:lpstr>Presentación de PowerPoint</vt:lpstr>
      <vt:lpstr>PROYECTO PEDAGÓGICO</vt:lpstr>
      <vt:lpstr>Presentación de PowerPoint</vt:lpstr>
      <vt:lpstr>Presentación de PowerPoint</vt:lpstr>
      <vt:lpstr>PROYECTO PEDAGÓGICO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José higinio Enríquez Castellón</dc:creator>
  <cp:lastModifiedBy>José higinio Enríquez Castellón</cp:lastModifiedBy>
  <cp:revision>38</cp:revision>
  <dcterms:created xsi:type="dcterms:W3CDTF">2013-06-08T23:46:04Z</dcterms:created>
  <dcterms:modified xsi:type="dcterms:W3CDTF">2013-06-09T17:50:19Z</dcterms:modified>
</cp:coreProperties>
</file>